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08" r:id="rId2"/>
    <p:sldId id="270" r:id="rId3"/>
    <p:sldId id="257" r:id="rId4"/>
    <p:sldId id="280" r:id="rId5"/>
    <p:sldId id="283" r:id="rId6"/>
    <p:sldId id="284" r:id="rId7"/>
    <p:sldId id="285" r:id="rId8"/>
    <p:sldId id="286" r:id="rId9"/>
    <p:sldId id="287" r:id="rId10"/>
    <p:sldId id="288" r:id="rId11"/>
    <p:sldId id="289" r:id="rId12"/>
    <p:sldId id="290" r:id="rId13"/>
    <p:sldId id="291" r:id="rId14"/>
    <p:sldId id="281" r:id="rId15"/>
    <p:sldId id="292"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94660"/>
  </p:normalViewPr>
  <p:slideViewPr>
    <p:cSldViewPr>
      <p:cViewPr varScale="1">
        <p:scale>
          <a:sx n="81" d="100"/>
          <a:sy n="81" d="100"/>
        </p:scale>
        <p:origin x="1522" y="6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3132389-8BD6-4FCC-986C-9E9347F9D2F4}" type="datetimeFigureOut">
              <a:rPr lang="en-GB" smtClean="0"/>
              <a:t>16/05/2019</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D7B6002-47FB-4F16-92AE-F4D25294AF45}" type="slidenum">
              <a:rPr lang="en-GB" smtClean="0"/>
              <a:t>‹#›</a:t>
            </a:fld>
            <a:endParaRPr lang="en-GB"/>
          </a:p>
        </p:txBody>
      </p:sp>
    </p:spTree>
    <p:extLst>
      <p:ext uri="{BB962C8B-B14F-4D97-AF65-F5344CB8AC3E}">
        <p14:creationId xmlns:p14="http://schemas.microsoft.com/office/powerpoint/2010/main" val="644786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B0C2631-AC97-4A73-A4D6-CCA7F3D957B9}" type="datetimeFigureOut">
              <a:rPr lang="en-GB" smtClean="0"/>
              <a:t>16/05/2019</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68790A5-5373-421F-B283-144185A24A00}" type="slidenum">
              <a:rPr lang="en-GB" smtClean="0"/>
              <a:t>‹#›</a:t>
            </a:fld>
            <a:endParaRPr lang="en-GB"/>
          </a:p>
        </p:txBody>
      </p:sp>
    </p:spTree>
    <p:extLst>
      <p:ext uri="{BB962C8B-B14F-4D97-AF65-F5344CB8AC3E}">
        <p14:creationId xmlns:p14="http://schemas.microsoft.com/office/powerpoint/2010/main" val="4106041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A542007-3461-492F-A1ED-27AA84CC7805}" type="datetime1">
              <a:rPr lang="en-GB" smtClean="0"/>
              <a:t>16/05/2019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4230242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BEDD028-DD0F-48B0-89A0-8436BACC50C0}" type="datetime1">
              <a:rPr lang="en-GB" smtClean="0"/>
              <a:t>16/05/2019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203501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F402776-0597-4EC5-A018-01C983640902}" type="datetime1">
              <a:rPr lang="en-GB" smtClean="0"/>
              <a:t>16/05/2019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85342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F88AB1A-2AF4-4F78-856A-A1E9C2C913DD}" type="datetime1">
              <a:rPr lang="en-GB" smtClean="0"/>
              <a:t>16/05/2019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73779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684C2C5-E0AB-4EC9-B852-64272493510B}" type="datetime1">
              <a:rPr lang="en-GB" smtClean="0"/>
              <a:t>16/05/2019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8783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E0D7BF7-BF03-4117-BB3D-2B571D9D551B}" type="datetime1">
              <a:rPr lang="en-GB" smtClean="0"/>
              <a:t>16/05/2019</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607858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E54C65E5-D413-4D66-A2BE-FD040A3F55DC}" type="datetime1">
              <a:rPr lang="en-GB" smtClean="0"/>
              <a:t>16/05/2019</a:t>
            </a:fld>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79854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AFFC85D-6DDD-439A-9A41-7C453475944F}" type="datetime1">
              <a:rPr lang="en-GB" smtClean="0"/>
              <a:t>16/05/2019</a:t>
            </a:fld>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71021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967DDC9-B874-412E-9B84-CF91310AA155}" type="datetime1">
              <a:rPr lang="en-GB" smtClean="0"/>
              <a:t>16/05/2019</a:t>
            </a:fld>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09566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13B1AAB-404A-4254-84D5-F92932EC4990}" type="datetime1">
              <a:rPr lang="en-GB" smtClean="0"/>
              <a:t>16/05/2019</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287760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C831FEF-999A-4878-A247-FF26C1AFC5D6}" type="datetime1">
              <a:rPr lang="en-GB" smtClean="0"/>
              <a:t>16/05/2019</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131458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212" y="358165"/>
            <a:ext cx="8229600" cy="854968"/>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67544" y="1268760"/>
            <a:ext cx="8496944" cy="51705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6"/>
          <p:cNvSpPr/>
          <p:nvPr userDrawn="1"/>
        </p:nvSpPr>
        <p:spPr>
          <a:xfrm>
            <a:off x="0" y="0"/>
            <a:ext cx="323528" cy="6858000"/>
          </a:xfrm>
          <a:prstGeom prst="rect">
            <a:avLst/>
          </a:prstGeom>
          <a:gradFill flip="none" rotWithShape="1">
            <a:gsLst>
              <a:gs pos="0">
                <a:schemeClr val="accent5">
                  <a:lumMod val="60000"/>
                  <a:lumOff val="40000"/>
                  <a:shade val="30000"/>
                  <a:satMod val="115000"/>
                </a:schemeClr>
              </a:gs>
              <a:gs pos="50000">
                <a:schemeClr val="accent5">
                  <a:lumMod val="60000"/>
                  <a:lumOff val="40000"/>
                  <a:shade val="67500"/>
                  <a:satMod val="115000"/>
                </a:schemeClr>
              </a:gs>
              <a:gs pos="100000">
                <a:schemeClr val="accent5">
                  <a:lumMod val="60000"/>
                  <a:lumOff val="40000"/>
                  <a:shade val="100000"/>
                  <a:satMod val="115000"/>
                </a:schemeClr>
              </a:gs>
            </a:gsLst>
            <a:lin ang="16200000" scaled="1"/>
            <a:tileRect/>
          </a:gra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Box 7"/>
          <p:cNvSpPr txBox="1">
            <a:spLocks noChangeArrowheads="1"/>
          </p:cNvSpPr>
          <p:nvPr userDrawn="1"/>
        </p:nvSpPr>
        <p:spPr bwMode="auto">
          <a:xfrm>
            <a:off x="1169622" y="29716"/>
            <a:ext cx="680475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hangingPunct="1">
              <a:spcBef>
                <a:spcPct val="50000"/>
              </a:spcBef>
              <a:defRPr/>
            </a:pPr>
            <a:r>
              <a:rPr lang="en-GB" sz="1800" b="1" u="sng" kern="1200" dirty="0" err="1">
                <a:solidFill>
                  <a:schemeClr val="bg1">
                    <a:lumMod val="85000"/>
                  </a:schemeClr>
                </a:solidFill>
                <a:latin typeface="Arial" charset="0"/>
                <a:ea typeface="+mn-ea"/>
                <a:cs typeface="+mn-cs"/>
              </a:rPr>
              <a:t>ComputerScienceUK</a:t>
            </a:r>
            <a:r>
              <a:rPr lang="en-GB" sz="1800" b="1" u="sng" kern="1200" baseline="0" dirty="0">
                <a:solidFill>
                  <a:schemeClr val="bg1">
                    <a:lumMod val="85000"/>
                  </a:schemeClr>
                </a:solidFill>
                <a:latin typeface="Arial" charset="0"/>
                <a:ea typeface="+mn-ea"/>
                <a:cs typeface="+mn-cs"/>
              </a:rPr>
              <a:t> </a:t>
            </a:r>
            <a:r>
              <a:rPr lang="en-GB" sz="1800" b="1" u="sng" kern="1200" dirty="0">
                <a:solidFill>
                  <a:schemeClr val="bg1">
                    <a:lumMod val="85000"/>
                  </a:schemeClr>
                </a:solidFill>
                <a:latin typeface="Arial" charset="0"/>
                <a:ea typeface="+mn-ea"/>
                <a:cs typeface="+mn-cs"/>
              </a:rPr>
              <a:t>Programming Guide – Python &amp; </a:t>
            </a:r>
            <a:r>
              <a:rPr lang="en-GB" sz="1800" b="1" u="sng" kern="1200" dirty="0" err="1">
                <a:solidFill>
                  <a:schemeClr val="bg1">
                    <a:lumMod val="85000"/>
                  </a:schemeClr>
                </a:solidFill>
                <a:latin typeface="Arial" charset="0"/>
                <a:ea typeface="+mn-ea"/>
                <a:cs typeface="+mn-cs"/>
              </a:rPr>
              <a:t>Tkinter</a:t>
            </a:r>
            <a:endParaRPr lang="en-GB" sz="1800" b="1" u="sng" kern="1200" dirty="0">
              <a:solidFill>
                <a:schemeClr val="bg1">
                  <a:lumMod val="85000"/>
                </a:schemeClr>
              </a:solidFill>
              <a:latin typeface="Arial" charset="0"/>
              <a:ea typeface="+mn-ea"/>
              <a:cs typeface="+mn-cs"/>
            </a:endParaRP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73952" y="6430957"/>
            <a:ext cx="1522512" cy="377582"/>
          </a:xfrm>
          <a:prstGeom prst="rect">
            <a:avLst/>
          </a:prstGeom>
        </p:spPr>
      </p:pic>
      <p:sp>
        <p:nvSpPr>
          <p:cNvPr id="10" name="TextBox 8"/>
          <p:cNvSpPr txBox="1"/>
          <p:nvPr userDrawn="1"/>
        </p:nvSpPr>
        <p:spPr>
          <a:xfrm>
            <a:off x="6019578" y="6520507"/>
            <a:ext cx="2872902" cy="307777"/>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a:t>www.computerscienceuk.com</a:t>
            </a:r>
          </a:p>
        </p:txBody>
      </p:sp>
    </p:spTree>
    <p:extLst>
      <p:ext uri="{BB962C8B-B14F-4D97-AF65-F5344CB8AC3E}">
        <p14:creationId xmlns:p14="http://schemas.microsoft.com/office/powerpoint/2010/main" val="521074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tmp"/><Relationship Id="rId2" Type="http://schemas.openxmlformats.org/officeDocument/2006/relationships/image" Target="../media/image18.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tmp"/><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999" y="2708920"/>
            <a:ext cx="7772400" cy="1063898"/>
          </a:xfrm>
        </p:spPr>
        <p:txBody>
          <a:bodyPr>
            <a:normAutofit fontScale="90000"/>
          </a:bodyPr>
          <a:lstStyle/>
          <a:p>
            <a:r>
              <a:rPr lang="en-GB" dirty="0"/>
              <a:t>Canvas Drawing Objects and the Animation Loop</a:t>
            </a:r>
          </a:p>
        </p:txBody>
      </p:sp>
      <p:sp>
        <p:nvSpPr>
          <p:cNvPr id="3" name="Subtitle 2"/>
          <p:cNvSpPr>
            <a:spLocks noGrp="1"/>
          </p:cNvSpPr>
          <p:nvPr>
            <p:ph type="subTitle" idx="1"/>
          </p:nvPr>
        </p:nvSpPr>
        <p:spPr>
          <a:xfrm>
            <a:off x="1115616" y="4221088"/>
            <a:ext cx="7128792" cy="1752600"/>
          </a:xfrm>
        </p:spPr>
        <p:txBody>
          <a:bodyPr/>
          <a:lstStyle/>
          <a:p>
            <a:r>
              <a:rPr lang="en-GB" dirty="0"/>
              <a:t>Programming Guides</a:t>
            </a:r>
          </a:p>
        </p:txBody>
      </p:sp>
      <p:pic>
        <p:nvPicPr>
          <p:cNvPr id="1026" name="Picture 2" descr="https://revisecomputerscience.com/wp-content/uploads/2016/10/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4107" y="1102350"/>
            <a:ext cx="1656184" cy="1382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686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2782937"/>
          </a:xfrm>
          <a:ln>
            <a:noFill/>
          </a:ln>
        </p:spPr>
        <p:style>
          <a:lnRef idx="2">
            <a:schemeClr val="accent3"/>
          </a:lnRef>
          <a:fillRef idx="1">
            <a:schemeClr val="lt1"/>
          </a:fillRef>
          <a:effectRef idx="0">
            <a:schemeClr val="accent3"/>
          </a:effectRef>
          <a:fontRef idx="minor">
            <a:schemeClr val="dk1"/>
          </a:fontRef>
        </p:style>
        <p:txBody>
          <a:bodyPr>
            <a:normAutofit fontScale="85000" lnSpcReduction="20000"/>
          </a:bodyPr>
          <a:lstStyle/>
          <a:p>
            <a:pPr marL="0" indent="0">
              <a:buNone/>
            </a:pPr>
            <a:endParaRPr lang="en-US" sz="2400" dirty="0"/>
          </a:p>
          <a:p>
            <a:pPr marL="0" indent="0" algn="ctr">
              <a:buNone/>
            </a:pPr>
            <a:r>
              <a:rPr lang="en-GB" sz="2400" b="1" dirty="0" err="1"/>
              <a:t>canvas_widget.coords</a:t>
            </a:r>
            <a:r>
              <a:rPr lang="en-GB" sz="2400" b="1" dirty="0"/>
              <a:t>(</a:t>
            </a:r>
            <a:r>
              <a:rPr lang="en-GB" sz="2400" b="1" dirty="0" err="1"/>
              <a:t>canvas_item</a:t>
            </a:r>
            <a:r>
              <a:rPr lang="en-GB" sz="2400" b="1" dirty="0"/>
              <a:t>)</a:t>
            </a:r>
            <a:endParaRPr lang="en-US" sz="2400" b="1" dirty="0"/>
          </a:p>
          <a:p>
            <a:pPr marL="0" indent="0">
              <a:buNone/>
            </a:pPr>
            <a:endParaRPr lang="en-GB" sz="2400" dirty="0"/>
          </a:p>
          <a:p>
            <a:pPr marL="0" indent="0">
              <a:buNone/>
            </a:pPr>
            <a:r>
              <a:rPr lang="en-GB" sz="2000" dirty="0"/>
              <a:t>The code above is used to ‘get’ the coordinates of the canvas item.</a:t>
            </a:r>
          </a:p>
          <a:p>
            <a:pPr marL="0" indent="0">
              <a:buNone/>
            </a:pPr>
            <a:endParaRPr lang="en-GB" sz="2000" dirty="0"/>
          </a:p>
          <a:p>
            <a:pPr marL="0" indent="0">
              <a:buNone/>
            </a:pPr>
            <a:r>
              <a:rPr lang="en-GB" sz="2000" dirty="0"/>
              <a:t>This code is usually assigned to a tuple which will contain all 4 coordinate values (x0,y0,x1,y1).</a:t>
            </a:r>
          </a:p>
          <a:p>
            <a:pPr marL="0" indent="0">
              <a:buNone/>
            </a:pPr>
            <a:endParaRPr lang="en-GB" sz="2400" dirty="0"/>
          </a:p>
          <a:p>
            <a:pPr marL="0" indent="0">
              <a:buNone/>
            </a:pPr>
            <a:r>
              <a:rPr lang="en-GB" sz="2400" dirty="0"/>
              <a:t>e.g.:</a:t>
            </a:r>
            <a:endParaRPr lang="en-US" sz="2400" dirty="0"/>
          </a:p>
        </p:txBody>
      </p:sp>
      <p:pic>
        <p:nvPicPr>
          <p:cNvPr id="6" name="Picture 5"/>
          <p:cNvPicPr/>
          <p:nvPr/>
        </p:nvPicPr>
        <p:blipFill rotWithShape="1">
          <a:blip r:embed="rId2">
            <a:extLst>
              <a:ext uri="{28A0092B-C50C-407E-A947-70E740481C1C}">
                <a14:useLocalDpi xmlns:a14="http://schemas.microsoft.com/office/drawing/2010/main" val="0"/>
              </a:ext>
            </a:extLst>
          </a:blip>
          <a:srcRect l="4905" t="42553" r="33870" b="53864"/>
          <a:stretch/>
        </p:blipFill>
        <p:spPr>
          <a:xfrm>
            <a:off x="2614343" y="3671920"/>
            <a:ext cx="4248472" cy="216024"/>
          </a:xfrm>
          <a:prstGeom prst="rect">
            <a:avLst/>
          </a:prstGeom>
          <a:ln>
            <a:solidFill>
              <a:schemeClr val="accent1"/>
            </a:solidFill>
          </a:ln>
        </p:spPr>
      </p:pic>
      <p:grpSp>
        <p:nvGrpSpPr>
          <p:cNvPr id="7" name="Group 6"/>
          <p:cNvGrpSpPr/>
          <p:nvPr/>
        </p:nvGrpSpPr>
        <p:grpSpPr>
          <a:xfrm>
            <a:off x="4568006" y="4533485"/>
            <a:ext cx="4032448" cy="1850500"/>
            <a:chOff x="4211960" y="4509120"/>
            <a:chExt cx="4032448" cy="1850500"/>
          </a:xfrm>
        </p:grpSpPr>
        <p:cxnSp>
          <p:nvCxnSpPr>
            <p:cNvPr id="8" name="Straight Arrow Connector 7"/>
            <p:cNvCxnSpPr/>
            <p:nvPr/>
          </p:nvCxnSpPr>
          <p:spPr>
            <a:xfrm>
              <a:off x="4211960" y="4509120"/>
              <a:ext cx="0" cy="1850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4211960" y="4509120"/>
              <a:ext cx="40324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4411552" y="4228461"/>
            <a:ext cx="312906" cy="369332"/>
          </a:xfrm>
          <a:prstGeom prst="rect">
            <a:avLst/>
          </a:prstGeom>
          <a:noFill/>
        </p:spPr>
        <p:txBody>
          <a:bodyPr wrap="none" rtlCol="0">
            <a:spAutoFit/>
          </a:bodyPr>
          <a:lstStyle/>
          <a:p>
            <a:r>
              <a:rPr lang="en-GB" dirty="0"/>
              <a:t>0</a:t>
            </a:r>
            <a:endParaRPr lang="en-US" dirty="0"/>
          </a:p>
        </p:txBody>
      </p:sp>
      <p:sp>
        <p:nvSpPr>
          <p:cNvPr id="12" name="TextBox 11"/>
          <p:cNvSpPr txBox="1"/>
          <p:nvPr/>
        </p:nvSpPr>
        <p:spPr>
          <a:xfrm>
            <a:off x="4831560" y="4228461"/>
            <a:ext cx="312906" cy="369332"/>
          </a:xfrm>
          <a:prstGeom prst="rect">
            <a:avLst/>
          </a:prstGeom>
          <a:noFill/>
        </p:spPr>
        <p:txBody>
          <a:bodyPr wrap="none" rtlCol="0">
            <a:spAutoFit/>
          </a:bodyPr>
          <a:lstStyle/>
          <a:p>
            <a:r>
              <a:rPr lang="en-GB" dirty="0"/>
              <a:t>1</a:t>
            </a:r>
            <a:endParaRPr lang="en-US" dirty="0"/>
          </a:p>
        </p:txBody>
      </p:sp>
      <p:sp>
        <p:nvSpPr>
          <p:cNvPr id="13" name="TextBox 12"/>
          <p:cNvSpPr txBox="1"/>
          <p:nvPr/>
        </p:nvSpPr>
        <p:spPr>
          <a:xfrm>
            <a:off x="5251568" y="4228461"/>
            <a:ext cx="312906" cy="369332"/>
          </a:xfrm>
          <a:prstGeom prst="rect">
            <a:avLst/>
          </a:prstGeom>
          <a:noFill/>
        </p:spPr>
        <p:txBody>
          <a:bodyPr wrap="none" rtlCol="0">
            <a:spAutoFit/>
          </a:bodyPr>
          <a:lstStyle/>
          <a:p>
            <a:r>
              <a:rPr lang="en-GB" dirty="0"/>
              <a:t>2</a:t>
            </a:r>
            <a:endParaRPr lang="en-US" dirty="0"/>
          </a:p>
        </p:txBody>
      </p:sp>
      <p:sp>
        <p:nvSpPr>
          <p:cNvPr id="14" name="TextBox 13"/>
          <p:cNvSpPr txBox="1"/>
          <p:nvPr/>
        </p:nvSpPr>
        <p:spPr>
          <a:xfrm>
            <a:off x="5671576" y="4228461"/>
            <a:ext cx="312906" cy="369332"/>
          </a:xfrm>
          <a:prstGeom prst="rect">
            <a:avLst/>
          </a:prstGeom>
          <a:noFill/>
        </p:spPr>
        <p:txBody>
          <a:bodyPr wrap="none" rtlCol="0">
            <a:spAutoFit/>
          </a:bodyPr>
          <a:lstStyle/>
          <a:p>
            <a:r>
              <a:rPr lang="en-GB" dirty="0"/>
              <a:t>3</a:t>
            </a:r>
            <a:endParaRPr lang="en-US" dirty="0"/>
          </a:p>
        </p:txBody>
      </p:sp>
      <p:sp>
        <p:nvSpPr>
          <p:cNvPr id="15" name="TextBox 14"/>
          <p:cNvSpPr txBox="1"/>
          <p:nvPr/>
        </p:nvSpPr>
        <p:spPr>
          <a:xfrm>
            <a:off x="6092205" y="4228461"/>
            <a:ext cx="312906" cy="369332"/>
          </a:xfrm>
          <a:prstGeom prst="rect">
            <a:avLst/>
          </a:prstGeom>
          <a:noFill/>
        </p:spPr>
        <p:txBody>
          <a:bodyPr wrap="none" rtlCol="0">
            <a:spAutoFit/>
          </a:bodyPr>
          <a:lstStyle/>
          <a:p>
            <a:r>
              <a:rPr lang="en-GB" dirty="0"/>
              <a:t>4</a:t>
            </a:r>
            <a:endParaRPr lang="en-US" dirty="0"/>
          </a:p>
        </p:txBody>
      </p:sp>
      <p:sp>
        <p:nvSpPr>
          <p:cNvPr id="16" name="TextBox 15"/>
          <p:cNvSpPr txBox="1"/>
          <p:nvPr/>
        </p:nvSpPr>
        <p:spPr>
          <a:xfrm>
            <a:off x="6512834" y="4228461"/>
            <a:ext cx="312906" cy="369332"/>
          </a:xfrm>
          <a:prstGeom prst="rect">
            <a:avLst/>
          </a:prstGeom>
          <a:noFill/>
        </p:spPr>
        <p:txBody>
          <a:bodyPr wrap="none" rtlCol="0">
            <a:spAutoFit/>
          </a:bodyPr>
          <a:lstStyle/>
          <a:p>
            <a:r>
              <a:rPr lang="en-GB" dirty="0"/>
              <a:t>5</a:t>
            </a:r>
            <a:endParaRPr lang="en-US" dirty="0"/>
          </a:p>
        </p:txBody>
      </p:sp>
      <p:sp>
        <p:nvSpPr>
          <p:cNvPr id="17" name="TextBox 16"/>
          <p:cNvSpPr txBox="1"/>
          <p:nvPr/>
        </p:nvSpPr>
        <p:spPr>
          <a:xfrm>
            <a:off x="6922759" y="4228461"/>
            <a:ext cx="312906" cy="369332"/>
          </a:xfrm>
          <a:prstGeom prst="rect">
            <a:avLst/>
          </a:prstGeom>
          <a:noFill/>
        </p:spPr>
        <p:txBody>
          <a:bodyPr wrap="none" rtlCol="0">
            <a:spAutoFit/>
          </a:bodyPr>
          <a:lstStyle/>
          <a:p>
            <a:r>
              <a:rPr lang="en-GB" dirty="0"/>
              <a:t>6</a:t>
            </a:r>
            <a:endParaRPr lang="en-US" dirty="0"/>
          </a:p>
        </p:txBody>
      </p:sp>
      <p:sp>
        <p:nvSpPr>
          <p:cNvPr id="18" name="TextBox 17"/>
          <p:cNvSpPr txBox="1"/>
          <p:nvPr/>
        </p:nvSpPr>
        <p:spPr>
          <a:xfrm>
            <a:off x="7343388" y="4228461"/>
            <a:ext cx="312906" cy="369332"/>
          </a:xfrm>
          <a:prstGeom prst="rect">
            <a:avLst/>
          </a:prstGeom>
          <a:noFill/>
        </p:spPr>
        <p:txBody>
          <a:bodyPr wrap="none" rtlCol="0">
            <a:spAutoFit/>
          </a:bodyPr>
          <a:lstStyle/>
          <a:p>
            <a:r>
              <a:rPr lang="en-GB" dirty="0"/>
              <a:t>7</a:t>
            </a:r>
            <a:endParaRPr lang="en-US" dirty="0"/>
          </a:p>
        </p:txBody>
      </p:sp>
      <p:sp>
        <p:nvSpPr>
          <p:cNvPr id="19" name="TextBox 18"/>
          <p:cNvSpPr txBox="1"/>
          <p:nvPr/>
        </p:nvSpPr>
        <p:spPr>
          <a:xfrm>
            <a:off x="7764017" y="4228461"/>
            <a:ext cx="312906" cy="369332"/>
          </a:xfrm>
          <a:prstGeom prst="rect">
            <a:avLst/>
          </a:prstGeom>
          <a:noFill/>
        </p:spPr>
        <p:txBody>
          <a:bodyPr wrap="none" rtlCol="0">
            <a:spAutoFit/>
          </a:bodyPr>
          <a:lstStyle/>
          <a:p>
            <a:r>
              <a:rPr lang="en-GB" dirty="0"/>
              <a:t>8</a:t>
            </a:r>
            <a:endParaRPr lang="en-US" dirty="0"/>
          </a:p>
        </p:txBody>
      </p:sp>
      <p:sp>
        <p:nvSpPr>
          <p:cNvPr id="20" name="TextBox 19"/>
          <p:cNvSpPr txBox="1"/>
          <p:nvPr/>
        </p:nvSpPr>
        <p:spPr>
          <a:xfrm>
            <a:off x="4273289" y="4710153"/>
            <a:ext cx="312906" cy="369332"/>
          </a:xfrm>
          <a:prstGeom prst="rect">
            <a:avLst/>
          </a:prstGeom>
          <a:noFill/>
        </p:spPr>
        <p:txBody>
          <a:bodyPr wrap="none" rtlCol="0">
            <a:spAutoFit/>
          </a:bodyPr>
          <a:lstStyle/>
          <a:p>
            <a:r>
              <a:rPr lang="en-GB" dirty="0"/>
              <a:t>1</a:t>
            </a:r>
            <a:endParaRPr lang="en-US" dirty="0"/>
          </a:p>
        </p:txBody>
      </p:sp>
      <p:sp>
        <p:nvSpPr>
          <p:cNvPr id="21" name="TextBox 20"/>
          <p:cNvSpPr txBox="1"/>
          <p:nvPr/>
        </p:nvSpPr>
        <p:spPr>
          <a:xfrm>
            <a:off x="4273289" y="5127330"/>
            <a:ext cx="312906" cy="369332"/>
          </a:xfrm>
          <a:prstGeom prst="rect">
            <a:avLst/>
          </a:prstGeom>
          <a:noFill/>
        </p:spPr>
        <p:txBody>
          <a:bodyPr wrap="none" rtlCol="0">
            <a:spAutoFit/>
          </a:bodyPr>
          <a:lstStyle/>
          <a:p>
            <a:r>
              <a:rPr lang="en-GB" dirty="0"/>
              <a:t>2</a:t>
            </a:r>
            <a:endParaRPr lang="en-US" dirty="0"/>
          </a:p>
        </p:txBody>
      </p:sp>
      <p:sp>
        <p:nvSpPr>
          <p:cNvPr id="22" name="TextBox 21"/>
          <p:cNvSpPr txBox="1"/>
          <p:nvPr/>
        </p:nvSpPr>
        <p:spPr>
          <a:xfrm>
            <a:off x="4273289" y="5543119"/>
            <a:ext cx="312906" cy="369332"/>
          </a:xfrm>
          <a:prstGeom prst="rect">
            <a:avLst/>
          </a:prstGeom>
          <a:noFill/>
        </p:spPr>
        <p:txBody>
          <a:bodyPr wrap="none" rtlCol="0">
            <a:spAutoFit/>
          </a:bodyPr>
          <a:lstStyle/>
          <a:p>
            <a:r>
              <a:rPr lang="en-GB" dirty="0"/>
              <a:t>3</a:t>
            </a:r>
            <a:endParaRPr lang="en-US" dirty="0"/>
          </a:p>
        </p:txBody>
      </p:sp>
      <p:sp>
        <p:nvSpPr>
          <p:cNvPr id="23" name="TextBox 22"/>
          <p:cNvSpPr txBox="1"/>
          <p:nvPr/>
        </p:nvSpPr>
        <p:spPr>
          <a:xfrm>
            <a:off x="4271512" y="5964615"/>
            <a:ext cx="312906" cy="369332"/>
          </a:xfrm>
          <a:prstGeom prst="rect">
            <a:avLst/>
          </a:prstGeom>
          <a:noFill/>
        </p:spPr>
        <p:txBody>
          <a:bodyPr wrap="none" rtlCol="0">
            <a:spAutoFit/>
          </a:bodyPr>
          <a:lstStyle/>
          <a:p>
            <a:r>
              <a:rPr lang="en-GB" dirty="0"/>
              <a:t>4</a:t>
            </a:r>
            <a:endParaRPr lang="en-US" dirty="0"/>
          </a:p>
        </p:txBody>
      </p:sp>
      <p:sp>
        <p:nvSpPr>
          <p:cNvPr id="24" name="TextBox 23"/>
          <p:cNvSpPr txBox="1"/>
          <p:nvPr/>
        </p:nvSpPr>
        <p:spPr>
          <a:xfrm>
            <a:off x="4282539" y="4400884"/>
            <a:ext cx="312906" cy="369332"/>
          </a:xfrm>
          <a:prstGeom prst="rect">
            <a:avLst/>
          </a:prstGeom>
          <a:noFill/>
        </p:spPr>
        <p:txBody>
          <a:bodyPr wrap="none" rtlCol="0">
            <a:spAutoFit/>
          </a:bodyPr>
          <a:lstStyle/>
          <a:p>
            <a:r>
              <a:rPr lang="en-GB" dirty="0"/>
              <a:t>0</a:t>
            </a:r>
            <a:endParaRPr lang="en-US" dirty="0"/>
          </a:p>
        </p:txBody>
      </p:sp>
      <p:sp>
        <p:nvSpPr>
          <p:cNvPr id="26" name="Oval 25"/>
          <p:cNvSpPr/>
          <p:nvPr/>
        </p:nvSpPr>
        <p:spPr>
          <a:xfrm>
            <a:off x="5880708" y="5270885"/>
            <a:ext cx="1264251" cy="1005954"/>
          </a:xfrm>
          <a:prstGeom prst="ellipse">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31"/>
          <p:cNvPicPr/>
          <p:nvPr/>
        </p:nvPicPr>
        <p:blipFill rotWithShape="1">
          <a:blip r:embed="rId2">
            <a:extLst>
              <a:ext uri="{28A0092B-C50C-407E-A947-70E740481C1C}">
                <a14:useLocalDpi xmlns:a14="http://schemas.microsoft.com/office/drawing/2010/main" val="0"/>
              </a:ext>
            </a:extLst>
          </a:blip>
          <a:srcRect l="4905" t="42553" r="33870" b="53864"/>
          <a:stretch/>
        </p:blipFill>
        <p:spPr>
          <a:xfrm>
            <a:off x="599162" y="4459075"/>
            <a:ext cx="3531975" cy="223846"/>
          </a:xfrm>
          <a:prstGeom prst="rect">
            <a:avLst/>
          </a:prstGeom>
          <a:ln>
            <a:solidFill>
              <a:schemeClr val="accent1"/>
            </a:solidFill>
          </a:ln>
        </p:spPr>
      </p:pic>
      <p:sp>
        <p:nvSpPr>
          <p:cNvPr id="5" name="TextBox 4"/>
          <p:cNvSpPr txBox="1"/>
          <p:nvPr/>
        </p:nvSpPr>
        <p:spPr>
          <a:xfrm>
            <a:off x="653983" y="4896905"/>
            <a:ext cx="3375561" cy="1384995"/>
          </a:xfrm>
          <a:prstGeom prst="rect">
            <a:avLst/>
          </a:prstGeom>
          <a:noFill/>
        </p:spPr>
        <p:txBody>
          <a:bodyPr wrap="square" rtlCol="0">
            <a:spAutoFit/>
          </a:bodyPr>
          <a:lstStyle/>
          <a:p>
            <a:r>
              <a:rPr lang="en-GB" sz="1400" dirty="0"/>
              <a:t>When the code above is run, coordinates will be assigned the values: (3,2,6,4).</a:t>
            </a:r>
          </a:p>
          <a:p>
            <a:endParaRPr lang="en-GB" sz="1400" dirty="0"/>
          </a:p>
          <a:p>
            <a:r>
              <a:rPr lang="en-GB" sz="1400" i="1" dirty="0"/>
              <a:t>These are the coordinates of the drawing object at that time.</a:t>
            </a:r>
            <a:endParaRPr lang="en-US" sz="1400" i="1" dirty="0"/>
          </a:p>
        </p:txBody>
      </p:sp>
      <p:cxnSp>
        <p:nvCxnSpPr>
          <p:cNvPr id="34" name="Straight Arrow Connector 33"/>
          <p:cNvCxnSpPr/>
          <p:nvPr/>
        </p:nvCxnSpPr>
        <p:spPr>
          <a:xfrm flipH="1">
            <a:off x="5898896" y="4902817"/>
            <a:ext cx="349763" cy="3680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179742" y="4707479"/>
            <a:ext cx="675185" cy="369332"/>
          </a:xfrm>
          <a:prstGeom prst="rect">
            <a:avLst/>
          </a:prstGeom>
          <a:noFill/>
        </p:spPr>
        <p:txBody>
          <a:bodyPr wrap="none" rtlCol="0">
            <a:spAutoFit/>
          </a:bodyPr>
          <a:lstStyle/>
          <a:p>
            <a:r>
              <a:rPr lang="en-GB" dirty="0"/>
              <a:t>(3,2)</a:t>
            </a:r>
            <a:endParaRPr lang="en-US" dirty="0"/>
          </a:p>
        </p:txBody>
      </p:sp>
      <p:cxnSp>
        <p:nvCxnSpPr>
          <p:cNvPr id="36" name="Straight Arrow Connector 35"/>
          <p:cNvCxnSpPr/>
          <p:nvPr/>
        </p:nvCxnSpPr>
        <p:spPr>
          <a:xfrm flipH="1">
            <a:off x="7160142" y="5917610"/>
            <a:ext cx="420629" cy="361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7511855" y="5722272"/>
            <a:ext cx="675185" cy="369332"/>
          </a:xfrm>
          <a:prstGeom prst="rect">
            <a:avLst/>
          </a:prstGeom>
          <a:noFill/>
        </p:spPr>
        <p:txBody>
          <a:bodyPr wrap="none" rtlCol="0">
            <a:spAutoFit/>
          </a:bodyPr>
          <a:lstStyle/>
          <a:p>
            <a:r>
              <a:rPr lang="en-GB" dirty="0"/>
              <a:t>(6,4)</a:t>
            </a:r>
            <a:endParaRPr lang="en-US" dirty="0"/>
          </a:p>
        </p:txBody>
      </p:sp>
      <p:sp>
        <p:nvSpPr>
          <p:cNvPr id="38" name="Rectangle 37"/>
          <p:cNvSpPr/>
          <p:nvPr/>
        </p:nvSpPr>
        <p:spPr>
          <a:xfrm>
            <a:off x="5880708" y="5264151"/>
            <a:ext cx="1279434" cy="1012688"/>
          </a:xfrm>
          <a:prstGeom prst="rect">
            <a:avLst/>
          </a:prstGeom>
          <a:noFill/>
          <a:ln>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itle 1">
            <a:extLst>
              <a:ext uri="{FF2B5EF4-FFF2-40B4-BE49-F238E27FC236}">
                <a16:creationId xmlns:a16="http://schemas.microsoft.com/office/drawing/2014/main" id="{9F8BE3C2-47A5-428B-A362-C85CD2ECA84F}"/>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2767275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ight Arrow 11"/>
          <p:cNvSpPr/>
          <p:nvPr/>
        </p:nvSpPr>
        <p:spPr>
          <a:xfrm>
            <a:off x="372898" y="4941168"/>
            <a:ext cx="8748464" cy="8640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39552" y="1308800"/>
            <a:ext cx="8424936" cy="3686770"/>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lgn="ctr">
              <a:buNone/>
            </a:pPr>
            <a:endParaRPr lang="en-GB" sz="1800" b="1" dirty="0"/>
          </a:p>
          <a:p>
            <a:pPr marL="0" indent="0" algn="ctr">
              <a:buNone/>
            </a:pPr>
            <a:r>
              <a:rPr lang="en-GB" sz="1800" b="1" dirty="0" err="1"/>
              <a:t>window_object.after</a:t>
            </a:r>
            <a:r>
              <a:rPr lang="en-GB" sz="1800" b="1" dirty="0"/>
              <a:t>(milliseconds, </a:t>
            </a:r>
            <a:r>
              <a:rPr lang="en-GB" sz="1800" b="1" dirty="0" err="1"/>
              <a:t>function_name</a:t>
            </a:r>
            <a:r>
              <a:rPr lang="en-GB" sz="1800" b="1" dirty="0"/>
              <a:t>)</a:t>
            </a:r>
            <a:endParaRPr lang="en-US" sz="1800" b="1" dirty="0"/>
          </a:p>
          <a:p>
            <a:pPr marL="0" indent="0">
              <a:buNone/>
            </a:pPr>
            <a:endParaRPr lang="en-GB" sz="2400" dirty="0"/>
          </a:p>
          <a:p>
            <a:pPr marL="0" indent="0">
              <a:buNone/>
            </a:pPr>
            <a:r>
              <a:rPr lang="en-GB" sz="2000" dirty="0"/>
              <a:t>The code above is used to call a function after a given value of milliseconds.</a:t>
            </a:r>
          </a:p>
          <a:p>
            <a:pPr marL="0" indent="0">
              <a:buNone/>
            </a:pPr>
            <a:endParaRPr lang="en-GB" sz="2000" dirty="0"/>
          </a:p>
          <a:p>
            <a:pPr marL="0" indent="0">
              <a:buNone/>
            </a:pPr>
            <a:r>
              <a:rPr lang="en-GB" sz="2000" dirty="0"/>
              <a:t>In other words “after the window has been displayed for ‘</a:t>
            </a:r>
            <a:r>
              <a:rPr lang="en-GB" sz="2000" i="1" dirty="0"/>
              <a:t>t</a:t>
            </a:r>
            <a:r>
              <a:rPr lang="en-GB" sz="2000" dirty="0"/>
              <a:t>’ milliseconds, call function ‘</a:t>
            </a:r>
            <a:r>
              <a:rPr lang="en-GB" sz="2000" i="1" dirty="0" err="1"/>
              <a:t>function_name</a:t>
            </a:r>
            <a:r>
              <a:rPr lang="en-GB" sz="2000" dirty="0"/>
              <a:t>’”.</a:t>
            </a:r>
            <a:endParaRPr lang="en-US" sz="2000" dirty="0"/>
          </a:p>
        </p:txBody>
      </p:sp>
      <p:sp>
        <p:nvSpPr>
          <p:cNvPr id="5" name="TextBox 4"/>
          <p:cNvSpPr txBox="1"/>
          <p:nvPr/>
        </p:nvSpPr>
        <p:spPr>
          <a:xfrm>
            <a:off x="467544" y="5221549"/>
            <a:ext cx="1795684" cy="307777"/>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en-GB" sz="1400" dirty="0"/>
              <a:t>Run function code</a:t>
            </a:r>
            <a:endParaRPr lang="en-US" sz="1400" dirty="0"/>
          </a:p>
        </p:txBody>
      </p:sp>
      <p:sp>
        <p:nvSpPr>
          <p:cNvPr id="8" name="TextBox 7"/>
          <p:cNvSpPr txBox="1"/>
          <p:nvPr/>
        </p:nvSpPr>
        <p:spPr>
          <a:xfrm>
            <a:off x="3910430" y="5219330"/>
            <a:ext cx="1795684" cy="307777"/>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en-GB" sz="1400" dirty="0"/>
              <a:t>Run function code</a:t>
            </a:r>
            <a:endParaRPr lang="en-US" sz="1400" dirty="0"/>
          </a:p>
        </p:txBody>
      </p:sp>
      <p:sp>
        <p:nvSpPr>
          <p:cNvPr id="10" name="TextBox 9"/>
          <p:cNvSpPr txBox="1"/>
          <p:nvPr/>
        </p:nvSpPr>
        <p:spPr>
          <a:xfrm>
            <a:off x="7271786" y="5219330"/>
            <a:ext cx="1795684" cy="307777"/>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en-GB" sz="1400" dirty="0"/>
              <a:t>Run function code</a:t>
            </a:r>
            <a:endParaRPr lang="en-US" sz="1400" dirty="0"/>
          </a:p>
        </p:txBody>
      </p:sp>
      <p:sp>
        <p:nvSpPr>
          <p:cNvPr id="7" name="TextBox 6"/>
          <p:cNvSpPr txBox="1"/>
          <p:nvPr/>
        </p:nvSpPr>
        <p:spPr>
          <a:xfrm>
            <a:off x="2447740" y="5050052"/>
            <a:ext cx="1267954"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1200" dirty="0"/>
              <a:t>Wait</a:t>
            </a:r>
          </a:p>
          <a:p>
            <a:pPr algn="ctr"/>
            <a:r>
              <a:rPr lang="en-GB" sz="1200" dirty="0"/>
              <a:t>33</a:t>
            </a:r>
          </a:p>
          <a:p>
            <a:pPr algn="ctr"/>
            <a:r>
              <a:rPr lang="en-GB" sz="1200" dirty="0"/>
              <a:t>milliseconds</a:t>
            </a:r>
            <a:endParaRPr lang="en-US" sz="1200" dirty="0"/>
          </a:p>
        </p:txBody>
      </p:sp>
      <p:sp>
        <p:nvSpPr>
          <p:cNvPr id="11" name="TextBox 10"/>
          <p:cNvSpPr txBox="1"/>
          <p:nvPr/>
        </p:nvSpPr>
        <p:spPr>
          <a:xfrm>
            <a:off x="5864846" y="5050051"/>
            <a:ext cx="1267954"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1200" dirty="0"/>
              <a:t>Wait</a:t>
            </a:r>
          </a:p>
          <a:p>
            <a:pPr algn="ctr"/>
            <a:r>
              <a:rPr lang="en-GB" sz="1200" dirty="0"/>
              <a:t>33</a:t>
            </a:r>
          </a:p>
          <a:p>
            <a:pPr algn="ctr"/>
            <a:r>
              <a:rPr lang="en-GB" sz="1200" dirty="0"/>
              <a:t>milliseconds</a:t>
            </a:r>
            <a:endParaRPr lang="en-US" sz="1200" dirty="0"/>
          </a:p>
        </p:txBody>
      </p:sp>
      <p:sp>
        <p:nvSpPr>
          <p:cNvPr id="14" name="Title 1">
            <a:extLst>
              <a:ext uri="{FF2B5EF4-FFF2-40B4-BE49-F238E27FC236}">
                <a16:creationId xmlns:a16="http://schemas.microsoft.com/office/drawing/2014/main" id="{2DB036D7-EFDD-4883-A181-E4F2A5DC4D4D}"/>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3831866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p:nvPr/>
        </p:nvPicPr>
        <p:blipFill>
          <a:blip r:embed="rId2">
            <a:extLst>
              <a:ext uri="{28A0092B-C50C-407E-A947-70E740481C1C}">
                <a14:useLocalDpi xmlns:a14="http://schemas.microsoft.com/office/drawing/2010/main" val="0"/>
              </a:ext>
            </a:extLst>
          </a:blip>
          <a:stretch>
            <a:fillRect/>
          </a:stretch>
        </p:blipFill>
        <p:spPr>
          <a:xfrm>
            <a:off x="467544" y="1286510"/>
            <a:ext cx="4142740" cy="4019550"/>
          </a:xfrm>
          <a:prstGeom prst="rect">
            <a:avLst/>
          </a:prstGeom>
          <a:ln>
            <a:solidFill>
              <a:schemeClr val="accent1"/>
            </a:solidFill>
          </a:ln>
        </p:spPr>
      </p:pic>
      <p:sp>
        <p:nvSpPr>
          <p:cNvPr id="8" name="Text Box 438"/>
          <p:cNvSpPr txBox="1"/>
          <p:nvPr/>
        </p:nvSpPr>
        <p:spPr>
          <a:xfrm>
            <a:off x="3841287" y="1235055"/>
            <a:ext cx="5184576" cy="3079119"/>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GB" sz="1200" dirty="0">
                <a:effectLst/>
                <a:ea typeface="Century Gothic" panose="020B0502020202020204" pitchFamily="34" charset="0"/>
                <a:cs typeface="Times New Roman" panose="02020603050405020304" pitchFamily="18" charset="0"/>
              </a:rPr>
              <a:t>In this code you can see that 2 new variables have been created: “</a:t>
            </a:r>
            <a:r>
              <a:rPr lang="en-GB" sz="1200" dirty="0" err="1">
                <a:effectLst/>
                <a:ea typeface="Century Gothic" panose="020B0502020202020204" pitchFamily="34" charset="0"/>
                <a:cs typeface="Times New Roman" panose="02020603050405020304" pitchFamily="18" charset="0"/>
              </a:rPr>
              <a:t>x_vel</a:t>
            </a:r>
            <a:r>
              <a:rPr lang="en-GB" sz="1200" dirty="0">
                <a:effectLst/>
                <a:ea typeface="Century Gothic" panose="020B0502020202020204" pitchFamily="34" charset="0"/>
                <a:cs typeface="Times New Roman" panose="02020603050405020304" pitchFamily="18" charset="0"/>
              </a:rPr>
              <a:t>” and “</a:t>
            </a:r>
            <a:r>
              <a:rPr lang="en-GB" sz="1200" dirty="0" err="1">
                <a:effectLst/>
                <a:ea typeface="Century Gothic" panose="020B0502020202020204" pitchFamily="34" charset="0"/>
                <a:cs typeface="Times New Roman" panose="02020603050405020304" pitchFamily="18" charset="0"/>
              </a:rPr>
              <a:t>y_vel</a:t>
            </a:r>
            <a:r>
              <a:rPr lang="en-GB" sz="1200" dirty="0">
                <a:effectLst/>
                <a:ea typeface="Century Gothic" panose="020B0502020202020204" pitchFamily="34" charset="0"/>
                <a:cs typeface="Times New Roman" panose="02020603050405020304" pitchFamily="18" charset="0"/>
              </a:rPr>
              <a:t>”.</a:t>
            </a:r>
            <a:endParaRPr lang="en-US" sz="1200" dirty="0">
              <a:effectLst/>
              <a:ea typeface="Century Gothic" panose="020B0502020202020204" pitchFamily="34" charset="0"/>
              <a:cs typeface="Times New Roman" panose="02020603050405020304" pitchFamily="18" charset="0"/>
            </a:endParaRPr>
          </a:p>
          <a:p>
            <a:pPr marL="0" marR="0">
              <a:lnSpc>
                <a:spcPct val="115000"/>
              </a:lnSpc>
              <a:spcBef>
                <a:spcPts val="0"/>
              </a:spcBef>
              <a:spcAft>
                <a:spcPts val="1000"/>
              </a:spcAft>
            </a:pPr>
            <a:r>
              <a:rPr lang="en-GB" sz="1200" dirty="0">
                <a:effectLst/>
                <a:ea typeface="Century Gothic" panose="020B0502020202020204" pitchFamily="34" charset="0"/>
                <a:cs typeface="Times New Roman" panose="02020603050405020304" pitchFamily="18" charset="0"/>
              </a:rPr>
              <a:t>These values are the </a:t>
            </a:r>
            <a:r>
              <a:rPr lang="en-GB" sz="1200" b="1" i="1" dirty="0">
                <a:effectLst/>
                <a:ea typeface="Century Gothic" panose="020B0502020202020204" pitchFamily="34" charset="0"/>
                <a:cs typeface="Times New Roman" panose="02020603050405020304" pitchFamily="18" charset="0"/>
              </a:rPr>
              <a:t>size of jump</a:t>
            </a:r>
            <a:r>
              <a:rPr lang="en-GB" sz="1200" dirty="0">
                <a:effectLst/>
                <a:ea typeface="Century Gothic" panose="020B0502020202020204" pitchFamily="34" charset="0"/>
                <a:cs typeface="Times New Roman" panose="02020603050405020304" pitchFamily="18" charset="0"/>
              </a:rPr>
              <a:t> we want the drawing object to move along the x and y axis each time we run a function. </a:t>
            </a:r>
            <a:endParaRPr lang="en-US" sz="1200" dirty="0">
              <a:effectLst/>
              <a:ea typeface="Century Gothic" panose="020B0502020202020204" pitchFamily="34" charset="0"/>
              <a:cs typeface="Times New Roman" panose="02020603050405020304" pitchFamily="18" charset="0"/>
            </a:endParaRPr>
          </a:p>
          <a:p>
            <a:pPr marL="0" marR="0">
              <a:lnSpc>
                <a:spcPct val="115000"/>
              </a:lnSpc>
              <a:spcBef>
                <a:spcPts val="0"/>
              </a:spcBef>
              <a:spcAft>
                <a:spcPts val="1000"/>
              </a:spcAft>
            </a:pPr>
            <a:r>
              <a:rPr lang="en-GB" sz="1200" dirty="0">
                <a:effectLst/>
                <a:ea typeface="Century Gothic" panose="020B0502020202020204" pitchFamily="34" charset="0"/>
                <a:cs typeface="Times New Roman" panose="02020603050405020304" pitchFamily="18" charset="0"/>
              </a:rPr>
              <a:t>We then create a function called move(). This function moves the drawing object using </a:t>
            </a:r>
            <a:r>
              <a:rPr lang="en-GB" sz="1200" dirty="0" err="1">
                <a:effectLst/>
                <a:ea typeface="Century Gothic" panose="020B0502020202020204" pitchFamily="34" charset="0"/>
                <a:cs typeface="Times New Roman" panose="02020603050405020304" pitchFamily="18" charset="0"/>
              </a:rPr>
              <a:t>x_vel</a:t>
            </a:r>
            <a:r>
              <a:rPr lang="en-GB" sz="1200" dirty="0">
                <a:effectLst/>
                <a:ea typeface="Century Gothic" panose="020B0502020202020204" pitchFamily="34" charset="0"/>
                <a:cs typeface="Times New Roman" panose="02020603050405020304" pitchFamily="18" charset="0"/>
              </a:rPr>
              <a:t> and </a:t>
            </a:r>
            <a:r>
              <a:rPr lang="en-GB" sz="1200" dirty="0" err="1">
                <a:effectLst/>
                <a:ea typeface="Century Gothic" panose="020B0502020202020204" pitchFamily="34" charset="0"/>
                <a:cs typeface="Times New Roman" panose="02020603050405020304" pitchFamily="18" charset="0"/>
              </a:rPr>
              <a:t>y_vel</a:t>
            </a:r>
            <a:r>
              <a:rPr lang="en-GB" sz="1200" dirty="0">
                <a:effectLst/>
                <a:ea typeface="Century Gothic" panose="020B0502020202020204" pitchFamily="34" charset="0"/>
                <a:cs typeface="Times New Roman" panose="02020603050405020304" pitchFamily="18" charset="0"/>
              </a:rPr>
              <a:t> as the distance to move the object ‘each jump’. We then establish the new coordinates of the object and assign these values to a tuple called “coordinates”. Then we assign ‘x’ and ‘y’ with the new ‘x’ and ‘y’ coordinates of the object so that their position is updated. Then finally we wait 33 milliseconds and then call the same function again. So in effect, the function is calling itself (which is known as ‘recursion’). But, strictly speaking, </a:t>
            </a:r>
            <a:r>
              <a:rPr lang="en-GB" sz="1200" dirty="0">
                <a:ea typeface="Century Gothic" panose="020B0502020202020204" pitchFamily="34" charset="0"/>
                <a:cs typeface="Times New Roman" panose="02020603050405020304" pitchFamily="18" charset="0"/>
              </a:rPr>
              <a:t>this function is not a </a:t>
            </a:r>
            <a:r>
              <a:rPr lang="en-GB" sz="1200" dirty="0">
                <a:effectLst/>
                <a:ea typeface="Century Gothic" panose="020B0502020202020204" pitchFamily="34" charset="0"/>
                <a:cs typeface="Times New Roman" panose="02020603050405020304" pitchFamily="18" charset="0"/>
              </a:rPr>
              <a:t>‘</a:t>
            </a:r>
            <a:r>
              <a:rPr lang="en-GB" sz="1200" b="1" dirty="0">
                <a:effectLst/>
                <a:ea typeface="Century Gothic" panose="020B0502020202020204" pitchFamily="34" charset="0"/>
                <a:cs typeface="Times New Roman" panose="02020603050405020304" pitchFamily="18" charset="0"/>
              </a:rPr>
              <a:t>recursive</a:t>
            </a:r>
            <a:r>
              <a:rPr lang="en-GB" sz="1200" dirty="0">
                <a:effectLst/>
                <a:ea typeface="Century Gothic" panose="020B0502020202020204" pitchFamily="34" charset="0"/>
                <a:cs typeface="Times New Roman" panose="02020603050405020304" pitchFamily="18" charset="0"/>
              </a:rPr>
              <a:t>’ function.</a:t>
            </a:r>
            <a:endParaRPr lang="en-US" sz="1200" dirty="0">
              <a:effectLst/>
              <a:ea typeface="Century Gothic" panose="020B0502020202020204" pitchFamily="34" charset="0"/>
              <a:cs typeface="Times New Roman" panose="02020603050405020304" pitchFamily="18" charset="0"/>
            </a:endParaRPr>
          </a:p>
        </p:txBody>
      </p:sp>
      <p:grpSp>
        <p:nvGrpSpPr>
          <p:cNvPr id="10" name="Group 9"/>
          <p:cNvGrpSpPr/>
          <p:nvPr/>
        </p:nvGrpSpPr>
        <p:grpSpPr>
          <a:xfrm>
            <a:off x="5880547" y="4627411"/>
            <a:ext cx="3145316" cy="1840553"/>
            <a:chOff x="0" y="0"/>
            <a:chExt cx="3962400" cy="2276475"/>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962400" cy="2276475"/>
            </a:xfrm>
            <a:prstGeom prst="rect">
              <a:avLst/>
            </a:prstGeom>
          </p:spPr>
        </p:pic>
        <p:cxnSp>
          <p:nvCxnSpPr>
            <p:cNvPr id="12" name="Straight Arrow Connector 11"/>
            <p:cNvCxnSpPr/>
            <p:nvPr/>
          </p:nvCxnSpPr>
          <p:spPr>
            <a:xfrm>
              <a:off x="161925" y="361950"/>
              <a:ext cx="542925" cy="581025"/>
            </a:xfrm>
            <a:prstGeom prst="straightConnector1">
              <a:avLst/>
            </a:prstGeom>
            <a:ln>
              <a:prstDash val="dash"/>
              <a:tailEnd type="triangle"/>
            </a:ln>
          </p:spPr>
          <p:style>
            <a:lnRef idx="2">
              <a:schemeClr val="dk1"/>
            </a:lnRef>
            <a:fillRef idx="0">
              <a:schemeClr val="dk1"/>
            </a:fillRef>
            <a:effectRef idx="1">
              <a:schemeClr val="dk1"/>
            </a:effectRef>
            <a:fontRef idx="minor">
              <a:schemeClr val="tx1"/>
            </a:fontRef>
          </p:style>
        </p:cxnSp>
        <p:cxnSp>
          <p:nvCxnSpPr>
            <p:cNvPr id="13" name="Straight Arrow Connector 12"/>
            <p:cNvCxnSpPr/>
            <p:nvPr/>
          </p:nvCxnSpPr>
          <p:spPr>
            <a:xfrm>
              <a:off x="1143000" y="1390650"/>
              <a:ext cx="542925" cy="581025"/>
            </a:xfrm>
            <a:prstGeom prst="straightConnector1">
              <a:avLst/>
            </a:prstGeom>
            <a:ln>
              <a:prstDash val="dash"/>
              <a:tailEnd type="triangle"/>
            </a:ln>
          </p:spPr>
          <p:style>
            <a:lnRef idx="2">
              <a:schemeClr val="dk1"/>
            </a:lnRef>
            <a:fillRef idx="0">
              <a:schemeClr val="dk1"/>
            </a:fillRef>
            <a:effectRef idx="1">
              <a:schemeClr val="dk1"/>
            </a:effectRef>
            <a:fontRef idx="minor">
              <a:schemeClr val="tx1"/>
            </a:fontRef>
          </p:style>
        </p:cxnSp>
      </p:grpSp>
      <p:sp>
        <p:nvSpPr>
          <p:cNvPr id="14" name="Text Box 437"/>
          <p:cNvSpPr txBox="1"/>
          <p:nvPr/>
        </p:nvSpPr>
        <p:spPr>
          <a:xfrm>
            <a:off x="467544" y="5346171"/>
            <a:ext cx="5328592" cy="1149654"/>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pPr>
            <a:r>
              <a:rPr lang="en-GB" sz="1050" b="1" dirty="0">
                <a:effectLst/>
                <a:ea typeface="Century Gothic" panose="020B0502020202020204" pitchFamily="34" charset="0"/>
                <a:cs typeface="Times New Roman" panose="02020603050405020304" pitchFamily="18" charset="0"/>
              </a:rPr>
              <a:t>Why is this animation loop not recursive? – because it does call itself, doesn’t it?</a:t>
            </a:r>
            <a:endParaRPr lang="en-US" sz="1050" dirty="0">
              <a:effectLst/>
              <a:ea typeface="Century Gothic" panose="020B0502020202020204" pitchFamily="34" charset="0"/>
              <a:cs typeface="Times New Roman" panose="02020603050405020304" pitchFamily="18" charset="0"/>
            </a:endParaRPr>
          </a:p>
          <a:p>
            <a:pPr marL="0" marR="0">
              <a:spcBef>
                <a:spcPts val="0"/>
              </a:spcBef>
            </a:pPr>
            <a:r>
              <a:rPr lang="en-GB" sz="1050" dirty="0">
                <a:effectLst/>
                <a:ea typeface="Century Gothic" panose="020B0502020202020204" pitchFamily="34" charset="0"/>
                <a:cs typeface="Times New Roman" panose="02020603050405020304" pitchFamily="18" charset="0"/>
              </a:rPr>
              <a:t>When a function calls itself, </a:t>
            </a:r>
            <a:r>
              <a:rPr lang="en-GB" sz="1050" dirty="0">
                <a:ea typeface="Century Gothic" panose="020B0502020202020204" pitchFamily="34" charset="0"/>
                <a:cs typeface="Times New Roman" panose="02020603050405020304" pitchFamily="18" charset="0"/>
              </a:rPr>
              <a:t>it</a:t>
            </a:r>
            <a:r>
              <a:rPr lang="en-GB" sz="1050" dirty="0">
                <a:effectLst/>
                <a:ea typeface="Century Gothic" panose="020B0502020202020204" pitchFamily="34" charset="0"/>
                <a:cs typeface="Times New Roman" panose="02020603050405020304" pitchFamily="18" charset="0"/>
              </a:rPr>
              <a:t> is known as ‘recursion’, but this function calls itself after 33 milliseconds, which means that the function has time to finish before calling itself again. If it didn’t, as each function calls itself, it would add itself to a stack and if this function continued to call itself indefinitely it would use up the computer’s resources and crash – good job it isn’t recursive really!</a:t>
            </a:r>
            <a:endParaRPr lang="en-US" sz="1050" dirty="0">
              <a:effectLst/>
              <a:ea typeface="Century Gothic" panose="020B0502020202020204" pitchFamily="34" charset="0"/>
              <a:cs typeface="Times New Roman" panose="02020603050405020304" pitchFamily="18" charset="0"/>
            </a:endParaRPr>
          </a:p>
        </p:txBody>
      </p:sp>
      <p:cxnSp>
        <p:nvCxnSpPr>
          <p:cNvPr id="5" name="Straight Arrow Connector 4"/>
          <p:cNvCxnSpPr/>
          <p:nvPr/>
        </p:nvCxnSpPr>
        <p:spPr>
          <a:xfrm flipH="1">
            <a:off x="1259632" y="2492896"/>
            <a:ext cx="2592288" cy="2880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flipH="1">
            <a:off x="3059832" y="2780928"/>
            <a:ext cx="781455" cy="1440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p:cNvCxnSpPr/>
          <p:nvPr/>
        </p:nvCxnSpPr>
        <p:spPr>
          <a:xfrm flipH="1" flipV="1">
            <a:off x="3203848" y="3068960"/>
            <a:ext cx="637439" cy="720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p:cNvCxnSpPr/>
          <p:nvPr/>
        </p:nvCxnSpPr>
        <p:spPr>
          <a:xfrm flipH="1" flipV="1">
            <a:off x="2051720" y="3284984"/>
            <a:ext cx="1789567" cy="1440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p:cNvCxnSpPr/>
          <p:nvPr/>
        </p:nvCxnSpPr>
        <p:spPr>
          <a:xfrm flipH="1" flipV="1">
            <a:off x="2195736" y="3501008"/>
            <a:ext cx="1645551" cy="3600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Title 1">
            <a:extLst>
              <a:ext uri="{FF2B5EF4-FFF2-40B4-BE49-F238E27FC236}">
                <a16:creationId xmlns:a16="http://schemas.microsoft.com/office/drawing/2014/main" id="{679E72B1-9BA2-48C8-B04E-932E8886269E}"/>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4224340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65212" y="1340768"/>
            <a:ext cx="8229600" cy="1354217"/>
          </a:xfrm>
          <a:prstGeom prst="rect">
            <a:avLst/>
          </a:prstGeom>
        </p:spPr>
        <p:txBody>
          <a:bodyPr wrap="square">
            <a:spAutoFit/>
          </a:bodyPr>
          <a:lstStyle/>
          <a:p>
            <a:r>
              <a:rPr lang="en-GB" b="1" dirty="0">
                <a:latin typeface="Century Gothic" panose="020B0502020202020204" pitchFamily="34" charset="0"/>
                <a:ea typeface="Century Gothic" panose="020B0502020202020204" pitchFamily="34" charset="0"/>
                <a:cs typeface="Times New Roman" panose="02020603050405020304" pitchFamily="18" charset="0"/>
              </a:rPr>
              <a:t>Making the Ball Bounce</a:t>
            </a:r>
            <a:endParaRPr lang="en-US" dirty="0">
              <a:latin typeface="Century Gothic" panose="020B0502020202020204" pitchFamily="34" charset="0"/>
              <a:ea typeface="Century Gothic" panose="020B0502020202020204" pitchFamily="34" charset="0"/>
              <a:cs typeface="Times New Roman" panose="02020603050405020304" pitchFamily="18" charset="0"/>
            </a:endParaRPr>
          </a:p>
          <a:p>
            <a:r>
              <a:rPr lang="en-GB" sz="1600" dirty="0">
                <a:latin typeface="Century Gothic" panose="020B0502020202020204" pitchFamily="34" charset="0"/>
                <a:ea typeface="Century Gothic" panose="020B0502020202020204" pitchFamily="34" charset="0"/>
                <a:cs typeface="Times New Roman" panose="02020603050405020304" pitchFamily="18" charset="0"/>
              </a:rPr>
              <a:t>The code on the previous slide animates the circle, but very soon after the circle moves off the screen, never to be seen again.</a:t>
            </a:r>
            <a:endParaRPr lang="en-US" sz="1600" dirty="0">
              <a:latin typeface="Century Gothic" panose="020B0502020202020204" pitchFamily="34" charset="0"/>
              <a:ea typeface="Century Gothic" panose="020B0502020202020204" pitchFamily="34" charset="0"/>
              <a:cs typeface="Times New Roman" panose="02020603050405020304" pitchFamily="18" charset="0"/>
            </a:endParaRPr>
          </a:p>
          <a:p>
            <a:r>
              <a:rPr lang="en-GB" sz="1600" dirty="0">
                <a:latin typeface="Century Gothic" panose="020B0502020202020204" pitchFamily="34" charset="0"/>
                <a:ea typeface="Century Gothic" panose="020B0502020202020204" pitchFamily="34" charset="0"/>
                <a:cs typeface="Times New Roman" panose="02020603050405020304" pitchFamily="18" charset="0"/>
              </a:rPr>
              <a:t>With a small change (notable the addition of some IF-Statements), it is possible to get the circle to appear to bounce off the walls of the canvas.</a:t>
            </a:r>
            <a:endParaRPr lang="en-US" sz="1600" dirty="0">
              <a:effectLst/>
              <a:latin typeface="Century Gothic" panose="020B0502020202020204" pitchFamily="34" charset="0"/>
              <a:ea typeface="Century Gothic" panose="020B0502020202020204" pitchFamily="34" charset="0"/>
              <a:cs typeface="Times New Roman" panose="02020603050405020304" pitchFamily="18" charset="0"/>
            </a:endParaRPr>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683568" y="2822620"/>
            <a:ext cx="3600400" cy="3516833"/>
          </a:xfrm>
          <a:prstGeom prst="rect">
            <a:avLst/>
          </a:prstGeom>
          <a:ln>
            <a:solidFill>
              <a:schemeClr val="accent1"/>
            </a:solidFill>
          </a:ln>
        </p:spPr>
      </p:pic>
      <p:sp>
        <p:nvSpPr>
          <p:cNvPr id="7" name="Text Box 448"/>
          <p:cNvSpPr txBox="1"/>
          <p:nvPr/>
        </p:nvSpPr>
        <p:spPr>
          <a:xfrm>
            <a:off x="2483768" y="2694985"/>
            <a:ext cx="6480720" cy="253421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GB" sz="1000" dirty="0">
                <a:effectLst/>
                <a:ea typeface="Century Gothic" panose="020B0502020202020204" pitchFamily="34" charset="0"/>
                <a:cs typeface="Times New Roman" panose="02020603050405020304" pitchFamily="18" charset="0"/>
              </a:rPr>
              <a:t>Here is an example of how the animation loop (move() function) can be updated to enable the ball to appear to bounce off the walls of the canvas.</a:t>
            </a:r>
            <a:endParaRPr lang="en-US" sz="1000" dirty="0">
              <a:effectLst/>
              <a:ea typeface="Century Gothic" panose="020B0502020202020204" pitchFamily="34" charset="0"/>
              <a:cs typeface="Times New Roman" panose="02020603050405020304" pitchFamily="18" charset="0"/>
            </a:endParaRPr>
          </a:p>
          <a:p>
            <a:pPr marL="0" marR="0">
              <a:lnSpc>
                <a:spcPct val="115000"/>
              </a:lnSpc>
              <a:spcBef>
                <a:spcPts val="0"/>
              </a:spcBef>
              <a:spcAft>
                <a:spcPts val="1000"/>
              </a:spcAft>
            </a:pPr>
            <a:r>
              <a:rPr lang="en-GB" sz="1000" dirty="0">
                <a:effectLst/>
                <a:ea typeface="Century Gothic" panose="020B0502020202020204" pitchFamily="34" charset="0"/>
                <a:cs typeface="Times New Roman" panose="02020603050405020304" pitchFamily="18" charset="0"/>
              </a:rPr>
              <a:t>Firstly, because we will need to access the values of x, y, </a:t>
            </a:r>
            <a:r>
              <a:rPr lang="en-GB" sz="1000" dirty="0" err="1">
                <a:effectLst/>
                <a:ea typeface="Century Gothic" panose="020B0502020202020204" pitchFamily="34" charset="0"/>
                <a:cs typeface="Times New Roman" panose="02020603050405020304" pitchFamily="18" charset="0"/>
              </a:rPr>
              <a:t>x_vel</a:t>
            </a:r>
            <a:r>
              <a:rPr lang="en-GB" sz="1000" dirty="0">
                <a:effectLst/>
                <a:ea typeface="Century Gothic" panose="020B0502020202020204" pitchFamily="34" charset="0"/>
                <a:cs typeface="Times New Roman" panose="02020603050405020304" pitchFamily="18" charset="0"/>
              </a:rPr>
              <a:t> and </a:t>
            </a:r>
            <a:r>
              <a:rPr lang="en-GB" sz="1000" dirty="0" err="1">
                <a:effectLst/>
                <a:ea typeface="Century Gothic" panose="020B0502020202020204" pitchFamily="34" charset="0"/>
                <a:cs typeface="Times New Roman" panose="02020603050405020304" pitchFamily="18" charset="0"/>
              </a:rPr>
              <a:t>y_vel</a:t>
            </a:r>
            <a:r>
              <a:rPr lang="en-GB" sz="1000" dirty="0">
                <a:effectLst/>
                <a:ea typeface="Century Gothic" panose="020B0502020202020204" pitchFamily="34" charset="0"/>
                <a:cs typeface="Times New Roman" panose="02020603050405020304" pitchFamily="18" charset="0"/>
              </a:rPr>
              <a:t>, we need to ‘load’ these global variables into the function. We do this by adding the word ‘global’ before the variable name.</a:t>
            </a:r>
            <a:endParaRPr lang="en-US" sz="1000" dirty="0">
              <a:effectLst/>
              <a:ea typeface="Century Gothic" panose="020B0502020202020204" pitchFamily="34" charset="0"/>
              <a:cs typeface="Times New Roman" panose="02020603050405020304" pitchFamily="18" charset="0"/>
            </a:endParaRPr>
          </a:p>
          <a:p>
            <a:pPr marL="0" marR="0">
              <a:lnSpc>
                <a:spcPct val="115000"/>
              </a:lnSpc>
              <a:spcBef>
                <a:spcPts val="0"/>
              </a:spcBef>
              <a:spcAft>
                <a:spcPts val="1000"/>
              </a:spcAft>
            </a:pPr>
            <a:r>
              <a:rPr lang="en-GB" sz="1000" dirty="0">
                <a:effectLst/>
                <a:ea typeface="Century Gothic" panose="020B0502020202020204" pitchFamily="34" charset="0"/>
                <a:cs typeface="Times New Roman" panose="02020603050405020304" pitchFamily="18" charset="0"/>
              </a:rPr>
              <a:t>Then all we do is we add a simple set of IF-Statements:</a:t>
            </a:r>
            <a:endParaRPr lang="en-US" sz="1000" dirty="0">
              <a:effectLst/>
              <a:ea typeface="Century Gothic" panose="020B0502020202020204" pitchFamily="34" charset="0"/>
              <a:cs typeface="Times New Roman" panose="02020603050405020304" pitchFamily="18" charset="0"/>
            </a:endParaRPr>
          </a:p>
          <a:p>
            <a:pPr marL="0" marR="0">
              <a:lnSpc>
                <a:spcPct val="115000"/>
              </a:lnSpc>
              <a:spcBef>
                <a:spcPts val="0"/>
              </a:spcBef>
              <a:spcAft>
                <a:spcPts val="1000"/>
              </a:spcAft>
            </a:pPr>
            <a:r>
              <a:rPr lang="en-GB" sz="1000" dirty="0">
                <a:effectLst/>
                <a:ea typeface="Century Gothic" panose="020B0502020202020204" pitchFamily="34" charset="0"/>
                <a:cs typeface="Times New Roman" panose="02020603050405020304" pitchFamily="18" charset="0"/>
              </a:rPr>
              <a:t>If the ball’s x position is less than 0, we make the ‘x-jump’ positive, sending the ball right.</a:t>
            </a:r>
            <a:endParaRPr lang="en-US" sz="1000" dirty="0">
              <a:effectLst/>
              <a:ea typeface="Century Gothic" panose="020B0502020202020204" pitchFamily="34" charset="0"/>
              <a:cs typeface="Times New Roman" panose="02020603050405020304" pitchFamily="18" charset="0"/>
            </a:endParaRPr>
          </a:p>
          <a:p>
            <a:pPr marL="0" marR="0">
              <a:lnSpc>
                <a:spcPct val="115000"/>
              </a:lnSpc>
              <a:spcBef>
                <a:spcPts val="0"/>
              </a:spcBef>
              <a:spcAft>
                <a:spcPts val="1000"/>
              </a:spcAft>
            </a:pPr>
            <a:r>
              <a:rPr lang="en-GB" sz="1000" dirty="0">
                <a:effectLst/>
                <a:ea typeface="Century Gothic" panose="020B0502020202020204" pitchFamily="34" charset="0"/>
                <a:cs typeface="Times New Roman" panose="02020603050405020304" pitchFamily="18" charset="0"/>
              </a:rPr>
              <a:t>If the ball’s x position is greater than 350, we make the ‘x-jump’ negative, sending the ball left.</a:t>
            </a:r>
            <a:endParaRPr lang="en-US" sz="1000" dirty="0">
              <a:effectLst/>
              <a:ea typeface="Century Gothic" panose="020B0502020202020204" pitchFamily="34" charset="0"/>
              <a:cs typeface="Times New Roman" panose="02020603050405020304" pitchFamily="18" charset="0"/>
            </a:endParaRPr>
          </a:p>
          <a:p>
            <a:pPr marL="0" marR="0">
              <a:lnSpc>
                <a:spcPct val="115000"/>
              </a:lnSpc>
              <a:spcBef>
                <a:spcPts val="0"/>
              </a:spcBef>
              <a:spcAft>
                <a:spcPts val="1000"/>
              </a:spcAft>
            </a:pPr>
            <a:r>
              <a:rPr lang="en-GB" sz="1000" dirty="0">
                <a:effectLst/>
                <a:ea typeface="Century Gothic" panose="020B0502020202020204" pitchFamily="34" charset="0"/>
                <a:cs typeface="Times New Roman" panose="02020603050405020304" pitchFamily="18" charset="0"/>
              </a:rPr>
              <a:t>If the ball’s y position is less than 0, we make the y-jump’ positive, sending the ball downwards.</a:t>
            </a:r>
            <a:endParaRPr lang="en-US" sz="1000" dirty="0">
              <a:effectLst/>
              <a:ea typeface="Century Gothic" panose="020B0502020202020204" pitchFamily="34" charset="0"/>
              <a:cs typeface="Times New Roman" panose="02020603050405020304" pitchFamily="18" charset="0"/>
            </a:endParaRPr>
          </a:p>
          <a:p>
            <a:pPr marL="0" marR="0">
              <a:lnSpc>
                <a:spcPct val="115000"/>
              </a:lnSpc>
              <a:spcBef>
                <a:spcPts val="0"/>
              </a:spcBef>
              <a:spcAft>
                <a:spcPts val="1000"/>
              </a:spcAft>
            </a:pPr>
            <a:r>
              <a:rPr lang="en-GB" sz="1000" dirty="0">
                <a:effectLst/>
                <a:ea typeface="Century Gothic" panose="020B0502020202020204" pitchFamily="34" charset="0"/>
                <a:cs typeface="Times New Roman" panose="02020603050405020304" pitchFamily="18" charset="0"/>
              </a:rPr>
              <a:t>If the ball’s y position is greater than 150, we make the ‘y-jump’ negative, sending the ball upwards.</a:t>
            </a:r>
            <a:endParaRPr lang="en-US" sz="1000" dirty="0">
              <a:effectLst/>
              <a:ea typeface="Century Gothic" panose="020B0502020202020204" pitchFamily="34" charset="0"/>
              <a:cs typeface="Times New Roman" panose="02020603050405020304" pitchFamily="18" charset="0"/>
            </a:endParaRPr>
          </a:p>
          <a:p>
            <a:pPr marL="0" marR="0">
              <a:lnSpc>
                <a:spcPct val="115000"/>
              </a:lnSpc>
              <a:spcBef>
                <a:spcPts val="0"/>
              </a:spcBef>
              <a:spcAft>
                <a:spcPts val="1000"/>
              </a:spcAft>
            </a:pPr>
            <a:r>
              <a:rPr lang="en-GB" sz="700" dirty="0">
                <a:effectLst/>
                <a:ea typeface="Century Gothic" panose="020B0502020202020204" pitchFamily="34" charset="0"/>
                <a:cs typeface="Times New Roman" panose="02020603050405020304" pitchFamily="18" charset="0"/>
              </a:rPr>
              <a:t> </a:t>
            </a:r>
            <a:endParaRPr lang="en-US" sz="1000" dirty="0">
              <a:effectLst/>
              <a:ea typeface="Century Gothic" panose="020B0502020202020204" pitchFamily="34" charset="0"/>
              <a:cs typeface="Times New Roman" panose="02020603050405020304" pitchFamily="18" charset="0"/>
            </a:endParaRPr>
          </a:p>
        </p:txBody>
      </p:sp>
      <p:grpSp>
        <p:nvGrpSpPr>
          <p:cNvPr id="8" name="Group 7"/>
          <p:cNvGrpSpPr/>
          <p:nvPr/>
        </p:nvGrpSpPr>
        <p:grpSpPr>
          <a:xfrm>
            <a:off x="5473252" y="5189287"/>
            <a:ext cx="2341240" cy="1354262"/>
            <a:chOff x="0" y="0"/>
            <a:chExt cx="3962400" cy="2276475"/>
          </a:xfrm>
        </p:grpSpPr>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962400" cy="2276475"/>
            </a:xfrm>
            <a:prstGeom prst="rect">
              <a:avLst/>
            </a:prstGeom>
          </p:spPr>
        </p:pic>
        <p:cxnSp>
          <p:nvCxnSpPr>
            <p:cNvPr id="10" name="Straight Arrow Connector 9"/>
            <p:cNvCxnSpPr/>
            <p:nvPr/>
          </p:nvCxnSpPr>
          <p:spPr>
            <a:xfrm>
              <a:off x="200025" y="390525"/>
              <a:ext cx="1238250" cy="167640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1" name="Straight Arrow Connector 10"/>
            <p:cNvCxnSpPr/>
            <p:nvPr/>
          </p:nvCxnSpPr>
          <p:spPr>
            <a:xfrm flipV="1">
              <a:off x="1609725" y="1771650"/>
              <a:ext cx="314325" cy="37147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Straight Arrow Connector 11"/>
            <p:cNvCxnSpPr/>
            <p:nvPr/>
          </p:nvCxnSpPr>
          <p:spPr>
            <a:xfrm flipV="1">
              <a:off x="2266950" y="314325"/>
              <a:ext cx="809625" cy="1019175"/>
            </a:xfrm>
            <a:prstGeom prst="straightConnector1">
              <a:avLst/>
            </a:prstGeom>
            <a:ln>
              <a:prstDash val="dash"/>
              <a:tailEnd type="triangle"/>
            </a:ln>
          </p:spPr>
          <p:style>
            <a:lnRef idx="2">
              <a:schemeClr val="dk1"/>
            </a:lnRef>
            <a:fillRef idx="0">
              <a:schemeClr val="dk1"/>
            </a:fillRef>
            <a:effectRef idx="1">
              <a:schemeClr val="dk1"/>
            </a:effectRef>
            <a:fontRef idx="minor">
              <a:schemeClr val="tx1"/>
            </a:fontRef>
          </p:style>
        </p:cxnSp>
        <p:cxnSp>
          <p:nvCxnSpPr>
            <p:cNvPr id="13" name="Straight Arrow Connector 12"/>
            <p:cNvCxnSpPr/>
            <p:nvPr/>
          </p:nvCxnSpPr>
          <p:spPr>
            <a:xfrm>
              <a:off x="3162300" y="323850"/>
              <a:ext cx="685800" cy="971550"/>
            </a:xfrm>
            <a:prstGeom prst="straightConnector1">
              <a:avLst/>
            </a:prstGeom>
            <a:ln>
              <a:prstDash val="dash"/>
              <a:tailEnd type="triangle"/>
            </a:ln>
          </p:spPr>
          <p:style>
            <a:lnRef idx="2">
              <a:schemeClr val="dk1"/>
            </a:lnRef>
            <a:fillRef idx="0">
              <a:schemeClr val="dk1"/>
            </a:fillRef>
            <a:effectRef idx="1">
              <a:schemeClr val="dk1"/>
            </a:effectRef>
            <a:fontRef idx="minor">
              <a:schemeClr val="tx1"/>
            </a:fontRef>
          </p:style>
        </p:cxnSp>
        <p:cxnSp>
          <p:nvCxnSpPr>
            <p:cNvPr id="14" name="Straight Arrow Connector 13"/>
            <p:cNvCxnSpPr/>
            <p:nvPr/>
          </p:nvCxnSpPr>
          <p:spPr>
            <a:xfrm flipH="1">
              <a:off x="3267075" y="1352550"/>
              <a:ext cx="571500" cy="800100"/>
            </a:xfrm>
            <a:prstGeom prst="straightConnector1">
              <a:avLst/>
            </a:prstGeom>
            <a:ln>
              <a:prstDash val="dash"/>
              <a:tailEnd type="triangle"/>
            </a:ln>
          </p:spPr>
          <p:style>
            <a:lnRef idx="2">
              <a:schemeClr val="dk1"/>
            </a:lnRef>
            <a:fillRef idx="0">
              <a:schemeClr val="dk1"/>
            </a:fillRef>
            <a:effectRef idx="1">
              <a:schemeClr val="dk1"/>
            </a:effectRef>
            <a:fontRef idx="minor">
              <a:schemeClr val="tx1"/>
            </a:fontRef>
          </p:style>
        </p:cxnSp>
        <p:cxnSp>
          <p:nvCxnSpPr>
            <p:cNvPr id="15" name="Straight Arrow Connector 14"/>
            <p:cNvCxnSpPr/>
            <p:nvPr/>
          </p:nvCxnSpPr>
          <p:spPr>
            <a:xfrm flipH="1" flipV="1">
              <a:off x="2752725" y="1562100"/>
              <a:ext cx="428625" cy="581025"/>
            </a:xfrm>
            <a:prstGeom prst="straightConnector1">
              <a:avLst/>
            </a:prstGeom>
            <a:ln>
              <a:prstDash val="dash"/>
              <a:tailEnd type="triangle"/>
            </a:ln>
          </p:spPr>
          <p:style>
            <a:lnRef idx="2">
              <a:schemeClr val="dk1"/>
            </a:lnRef>
            <a:fillRef idx="0">
              <a:schemeClr val="dk1"/>
            </a:fillRef>
            <a:effectRef idx="1">
              <a:schemeClr val="dk1"/>
            </a:effectRef>
            <a:fontRef idx="minor">
              <a:schemeClr val="tx1"/>
            </a:fontRef>
          </p:style>
        </p:cxnSp>
      </p:grpSp>
      <p:sp>
        <p:nvSpPr>
          <p:cNvPr id="17" name="Title 1">
            <a:extLst>
              <a:ext uri="{FF2B5EF4-FFF2-40B4-BE49-F238E27FC236}">
                <a16:creationId xmlns:a16="http://schemas.microsoft.com/office/drawing/2014/main" id="{8E7075A6-2827-4537-A742-B8C4C2F9D759}"/>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2741116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3682" y="404664"/>
            <a:ext cx="4324900" cy="6098972"/>
          </a:xfrm>
          <a:prstGeom prst="rect">
            <a:avLst/>
          </a:prstGeom>
          <a:ln>
            <a:solidFill>
              <a:schemeClr val="bg1">
                <a:lumMod val="50000"/>
              </a:schemeClr>
            </a:solidFill>
          </a:ln>
        </p:spPr>
      </p:pic>
      <p:grpSp>
        <p:nvGrpSpPr>
          <p:cNvPr id="12" name="Group 11"/>
          <p:cNvGrpSpPr/>
          <p:nvPr/>
        </p:nvGrpSpPr>
        <p:grpSpPr>
          <a:xfrm>
            <a:off x="4499992" y="1844824"/>
            <a:ext cx="3962953" cy="2276793"/>
            <a:chOff x="4602753" y="1268760"/>
            <a:chExt cx="3962953" cy="2276793"/>
          </a:xfrm>
        </p:grpSpPr>
        <p:pic>
          <p:nvPicPr>
            <p:cNvPr id="3" name="Picture 2" descr="tk"/>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2753" y="1268760"/>
              <a:ext cx="3962953" cy="2276793"/>
            </a:xfrm>
            <a:prstGeom prst="rect">
              <a:avLst/>
            </a:prstGeom>
          </p:spPr>
        </p:pic>
        <p:cxnSp>
          <p:nvCxnSpPr>
            <p:cNvPr id="8" name="Straight Arrow Connector 7"/>
            <p:cNvCxnSpPr/>
            <p:nvPr/>
          </p:nvCxnSpPr>
          <p:spPr>
            <a:xfrm>
              <a:off x="4788024" y="1700808"/>
              <a:ext cx="1296144" cy="16424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6300192" y="2132856"/>
              <a:ext cx="1080120" cy="12103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3347864" y="871579"/>
            <a:ext cx="4185923" cy="646331"/>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GB" dirty="0"/>
              <a:t>Here is the code in full to get a ball bouncing around a canvas widget.</a:t>
            </a:r>
            <a:endParaRPr lang="en-US" dirty="0"/>
          </a:p>
        </p:txBody>
      </p:sp>
    </p:spTree>
    <p:extLst>
      <p:ext uri="{BB962C8B-B14F-4D97-AF65-F5344CB8AC3E}">
        <p14:creationId xmlns:p14="http://schemas.microsoft.com/office/powerpoint/2010/main" val="2103730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2</a:t>
            </a:r>
          </a:p>
        </p:txBody>
      </p:sp>
      <p:sp>
        <p:nvSpPr>
          <p:cNvPr id="3" name="Content Placeholder 2"/>
          <p:cNvSpPr>
            <a:spLocks noGrp="1"/>
          </p:cNvSpPr>
          <p:nvPr>
            <p:ph idx="1"/>
          </p:nvPr>
        </p:nvSpPr>
        <p:spPr>
          <a:xfrm>
            <a:off x="467544" y="1268760"/>
            <a:ext cx="8136904" cy="5170586"/>
          </a:xfrm>
        </p:spPr>
        <p:txBody>
          <a:bodyPr/>
          <a:lstStyle/>
          <a:p>
            <a:pPr marL="0" indent="0">
              <a:buNone/>
            </a:pPr>
            <a:r>
              <a:rPr lang="en-GB" dirty="0"/>
              <a:t>	</a:t>
            </a:r>
          </a:p>
        </p:txBody>
      </p:sp>
      <p:sp>
        <p:nvSpPr>
          <p:cNvPr id="7" name="TextBox 6"/>
          <p:cNvSpPr txBox="1"/>
          <p:nvPr/>
        </p:nvSpPr>
        <p:spPr>
          <a:xfrm>
            <a:off x="1259632" y="2132856"/>
            <a:ext cx="7344816" cy="3416320"/>
          </a:xfrm>
          <a:prstGeom prst="rect">
            <a:avLst/>
          </a:prstGeom>
          <a:noFill/>
        </p:spPr>
        <p:txBody>
          <a:bodyPr wrap="square" rtlCol="0">
            <a:spAutoFit/>
          </a:bodyPr>
          <a:lstStyle/>
          <a:p>
            <a:pPr marL="342900" indent="-342900">
              <a:buAutoNum type="arabicParenR"/>
            </a:pPr>
            <a:r>
              <a:rPr lang="en-GB" dirty="0"/>
              <a:t>Use this presentation to create your own bouncing ball</a:t>
            </a:r>
          </a:p>
          <a:p>
            <a:pPr marL="342900" indent="-342900">
              <a:buAutoNum type="arabicParenR"/>
            </a:pPr>
            <a:endParaRPr lang="en-GB" dirty="0"/>
          </a:p>
          <a:p>
            <a:pPr marL="342900" indent="-342900">
              <a:buAutoNum type="arabicParenR"/>
            </a:pPr>
            <a:r>
              <a:rPr lang="en-GB" dirty="0"/>
              <a:t>Adapt the code so that the ball moves faster</a:t>
            </a:r>
          </a:p>
          <a:p>
            <a:pPr marL="342900" indent="-342900">
              <a:buAutoNum type="arabicParenR"/>
            </a:pPr>
            <a:endParaRPr lang="en-GB" dirty="0"/>
          </a:p>
          <a:p>
            <a:pPr marL="342900" indent="-342900">
              <a:buAutoNum type="arabicParenR"/>
            </a:pPr>
            <a:r>
              <a:rPr lang="en-GB" dirty="0"/>
              <a:t>Adapt the code so that the a second drawing object is added to the canvas.</a:t>
            </a:r>
          </a:p>
          <a:p>
            <a:pPr marL="342900" indent="-342900">
              <a:buAutoNum type="arabicParenR"/>
            </a:pPr>
            <a:endParaRPr lang="en-GB" dirty="0"/>
          </a:p>
          <a:p>
            <a:pPr marL="342900" indent="-342900">
              <a:buAutoNum type="arabicParenR"/>
            </a:pPr>
            <a:r>
              <a:rPr lang="en-GB" dirty="0"/>
              <a:t>Adapt the code so that this second drawing object is animated so it also bounces around the canvas</a:t>
            </a:r>
          </a:p>
          <a:p>
            <a:pPr marL="342900" indent="-342900">
              <a:buAutoNum type="arabicParenR"/>
            </a:pPr>
            <a:endParaRPr lang="en-GB" dirty="0"/>
          </a:p>
          <a:p>
            <a:pPr marL="342900" indent="-342900">
              <a:buAutoNum type="arabicParenR"/>
            </a:pPr>
            <a:r>
              <a:rPr lang="en-GB" dirty="0"/>
              <a:t>Adapt the code so that this second ball bounces in a smaller area of the screen</a:t>
            </a:r>
            <a:endParaRPr lang="en-US" dirty="0"/>
          </a:p>
        </p:txBody>
      </p:sp>
      <p:pic>
        <p:nvPicPr>
          <p:cNvPr id="9" name="Picture 8">
            <a:extLst>
              <a:ext uri="{FF2B5EF4-FFF2-40B4-BE49-F238E27FC236}">
                <a16:creationId xmlns:a16="http://schemas.microsoft.com/office/drawing/2014/main" id="{5382D7FF-FF44-4769-8AA5-40775890A02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51818" y="547371"/>
            <a:ext cx="956388" cy="1018450"/>
          </a:xfrm>
          <a:prstGeom prst="rect">
            <a:avLst/>
          </a:prstGeom>
        </p:spPr>
      </p:pic>
      <p:pic>
        <p:nvPicPr>
          <p:cNvPr id="10" name="Picture 9">
            <a:extLst>
              <a:ext uri="{FF2B5EF4-FFF2-40B4-BE49-F238E27FC236}">
                <a16:creationId xmlns:a16="http://schemas.microsoft.com/office/drawing/2014/main" id="{1D7E27B3-A50C-4D02-9457-1031D05A588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546851"/>
            <a:ext cx="949825" cy="949825"/>
          </a:xfrm>
          <a:prstGeom prst="rect">
            <a:avLst/>
          </a:prstGeom>
        </p:spPr>
      </p:pic>
      <p:sp>
        <p:nvSpPr>
          <p:cNvPr id="11" name="TextBox 10">
            <a:extLst>
              <a:ext uri="{FF2B5EF4-FFF2-40B4-BE49-F238E27FC236}">
                <a16:creationId xmlns:a16="http://schemas.microsoft.com/office/drawing/2014/main" id="{32BE93C9-F7F6-4341-84E1-D1BD5063A86C}"/>
              </a:ext>
            </a:extLst>
          </p:cNvPr>
          <p:cNvSpPr txBox="1"/>
          <p:nvPr/>
        </p:nvSpPr>
        <p:spPr>
          <a:xfrm>
            <a:off x="565212" y="1475492"/>
            <a:ext cx="1369286" cy="369332"/>
          </a:xfrm>
          <a:prstGeom prst="rect">
            <a:avLst/>
          </a:prstGeom>
          <a:noFill/>
        </p:spPr>
        <p:txBody>
          <a:bodyPr wrap="none" rtlCol="0">
            <a:spAutoFit/>
          </a:bodyPr>
          <a:lstStyle/>
          <a:p>
            <a:r>
              <a:rPr lang="en-GB" dirty="0"/>
              <a:t>30 minutes</a:t>
            </a:r>
          </a:p>
        </p:txBody>
      </p:sp>
    </p:spTree>
    <p:extLst>
      <p:ext uri="{BB962C8B-B14F-4D97-AF65-F5344CB8AC3E}">
        <p14:creationId xmlns:p14="http://schemas.microsoft.com/office/powerpoint/2010/main" val="3630627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1</a:t>
            </a:r>
          </a:p>
        </p:txBody>
      </p:sp>
      <p:sp>
        <p:nvSpPr>
          <p:cNvPr id="3" name="Content Placeholder 2"/>
          <p:cNvSpPr>
            <a:spLocks noGrp="1"/>
          </p:cNvSpPr>
          <p:nvPr>
            <p:ph idx="1"/>
          </p:nvPr>
        </p:nvSpPr>
        <p:spPr>
          <a:xfrm>
            <a:off x="467544" y="1268760"/>
            <a:ext cx="8136904" cy="5170586"/>
          </a:xfrm>
        </p:spPr>
        <p:txBody>
          <a:bodyPr/>
          <a:lstStyle/>
          <a:p>
            <a:pPr marL="0" indent="0">
              <a:buNone/>
            </a:pPr>
            <a:r>
              <a:rPr lang="en-GB" dirty="0"/>
              <a:t>	</a:t>
            </a:r>
          </a:p>
        </p:txBody>
      </p:sp>
      <p:sp>
        <p:nvSpPr>
          <p:cNvPr id="9" name="TextBox 8"/>
          <p:cNvSpPr txBox="1"/>
          <p:nvPr/>
        </p:nvSpPr>
        <p:spPr>
          <a:xfrm>
            <a:off x="1173178" y="2519338"/>
            <a:ext cx="5411052" cy="769441"/>
          </a:xfrm>
          <a:prstGeom prst="rect">
            <a:avLst/>
          </a:prstGeom>
          <a:noFill/>
        </p:spPr>
        <p:txBody>
          <a:bodyPr wrap="square" rtlCol="0">
            <a:spAutoFit/>
          </a:bodyPr>
          <a:lstStyle/>
          <a:p>
            <a:r>
              <a:rPr lang="en-GB" sz="4400" dirty="0"/>
              <a:t>What is a Canvas?</a:t>
            </a:r>
            <a:endParaRPr lang="en-US" sz="4400" dirty="0"/>
          </a:p>
        </p:txBody>
      </p:sp>
      <p:pic>
        <p:nvPicPr>
          <p:cNvPr id="1026" name="Picture 2" descr="http://www.sadisplayframes.co.za/wp-content/uploads/2014/01/stretch-canvas.fram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3353069"/>
            <a:ext cx="2886075" cy="240030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540DD999-B788-4F31-A6B5-80FDA31995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51818" y="403355"/>
            <a:ext cx="956388" cy="1018450"/>
          </a:xfrm>
          <a:prstGeom prst="rect">
            <a:avLst/>
          </a:prstGeom>
        </p:spPr>
      </p:pic>
      <p:pic>
        <p:nvPicPr>
          <p:cNvPr id="11" name="Picture 10">
            <a:extLst>
              <a:ext uri="{FF2B5EF4-FFF2-40B4-BE49-F238E27FC236}">
                <a16:creationId xmlns:a16="http://schemas.microsoft.com/office/drawing/2014/main" id="{CD75C663-0C28-4004-ACF0-E740FC53101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5800" y="402835"/>
            <a:ext cx="949825" cy="949825"/>
          </a:xfrm>
          <a:prstGeom prst="rect">
            <a:avLst/>
          </a:prstGeom>
        </p:spPr>
      </p:pic>
      <p:sp>
        <p:nvSpPr>
          <p:cNvPr id="12" name="TextBox 11">
            <a:extLst>
              <a:ext uri="{FF2B5EF4-FFF2-40B4-BE49-F238E27FC236}">
                <a16:creationId xmlns:a16="http://schemas.microsoft.com/office/drawing/2014/main" id="{FCB6D858-4F38-453D-8EBA-7C3CAD4A2E23}"/>
              </a:ext>
            </a:extLst>
          </p:cNvPr>
          <p:cNvSpPr txBox="1"/>
          <p:nvPr/>
        </p:nvSpPr>
        <p:spPr>
          <a:xfrm>
            <a:off x="565212" y="1331476"/>
            <a:ext cx="1241045" cy="369332"/>
          </a:xfrm>
          <a:prstGeom prst="rect">
            <a:avLst/>
          </a:prstGeom>
          <a:noFill/>
        </p:spPr>
        <p:txBody>
          <a:bodyPr wrap="none" rtlCol="0">
            <a:spAutoFit/>
          </a:bodyPr>
          <a:lstStyle/>
          <a:p>
            <a:r>
              <a:rPr lang="en-GB" dirty="0"/>
              <a:t>3 minutes</a:t>
            </a:r>
          </a:p>
        </p:txBody>
      </p:sp>
    </p:spTree>
    <p:extLst>
      <p:ext uri="{BB962C8B-B14F-4D97-AF65-F5344CB8AC3E}">
        <p14:creationId xmlns:p14="http://schemas.microsoft.com/office/powerpoint/2010/main" val="3342797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5000521"/>
          </a:xfrm>
          <a:ln>
            <a:noFill/>
          </a:ln>
        </p:spPr>
        <p:style>
          <a:lnRef idx="2">
            <a:schemeClr val="accent3"/>
          </a:lnRef>
          <a:fillRef idx="1">
            <a:schemeClr val="lt1"/>
          </a:fillRef>
          <a:effectRef idx="0">
            <a:schemeClr val="accent3"/>
          </a:effectRef>
          <a:fontRef idx="minor">
            <a:schemeClr val="dk1"/>
          </a:fontRef>
        </p:style>
        <p:txBody>
          <a:bodyPr>
            <a:normAutofit lnSpcReduction="10000"/>
          </a:bodyPr>
          <a:lstStyle/>
          <a:p>
            <a:pPr marL="0" indent="0">
              <a:buNone/>
            </a:pPr>
            <a:r>
              <a:rPr lang="en-GB" b="1" dirty="0"/>
              <a:t>Introduction</a:t>
            </a:r>
            <a:endParaRPr lang="en-GB" dirty="0"/>
          </a:p>
          <a:p>
            <a:pPr marL="0" indent="0">
              <a:buNone/>
            </a:pPr>
            <a:endParaRPr lang="en-GB" sz="2600" dirty="0"/>
          </a:p>
          <a:p>
            <a:pPr marL="0" indent="0">
              <a:buNone/>
            </a:pPr>
            <a:r>
              <a:rPr lang="en-GB" sz="2600" dirty="0"/>
              <a:t>Today we will look at a new widget called ‘the canvas’.</a:t>
            </a:r>
          </a:p>
          <a:p>
            <a:pPr marL="0" indent="0">
              <a:buNone/>
            </a:pPr>
            <a:endParaRPr lang="en-GB" sz="2600" dirty="0"/>
          </a:p>
          <a:p>
            <a:pPr marL="0" indent="0">
              <a:buNone/>
            </a:pPr>
            <a:r>
              <a:rPr lang="en-GB" sz="2600" dirty="0"/>
              <a:t>This widget is great for images, drawing objects and animations.</a:t>
            </a:r>
          </a:p>
          <a:p>
            <a:pPr marL="0" indent="0">
              <a:buNone/>
            </a:pPr>
            <a:endParaRPr lang="en-GB" sz="2600" dirty="0"/>
          </a:p>
          <a:p>
            <a:pPr marL="0" indent="0">
              <a:buNone/>
            </a:pPr>
            <a:r>
              <a:rPr lang="en-GB" sz="2600" dirty="0"/>
              <a:t>Will now look at how a canvas widget can be created, how drawing objects can be placed on a canvas and how we can animate these drawing objects using ‘an animation loop’.</a:t>
            </a:r>
          </a:p>
          <a:p>
            <a:pPr marL="0" indent="0">
              <a:buNone/>
            </a:pPr>
            <a:endParaRPr lang="en-GB" dirty="0"/>
          </a:p>
        </p:txBody>
      </p:sp>
      <p:sp>
        <p:nvSpPr>
          <p:cNvPr id="8" name="Title 1">
            <a:extLst>
              <a:ext uri="{FF2B5EF4-FFF2-40B4-BE49-F238E27FC236}">
                <a16:creationId xmlns:a16="http://schemas.microsoft.com/office/drawing/2014/main" id="{40766848-9DD6-460D-AFFD-95B9ED477660}"/>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753010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59832" y="3248422"/>
            <a:ext cx="5904656" cy="3132906"/>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endParaRPr lang="en-GB" sz="1600" dirty="0"/>
          </a:p>
          <a:p>
            <a:pPr marL="0" indent="0">
              <a:buNone/>
            </a:pPr>
            <a:endParaRPr lang="en-GB" sz="1600" dirty="0"/>
          </a:p>
          <a:p>
            <a:pPr marL="0" indent="0">
              <a:buNone/>
            </a:pPr>
            <a:endParaRPr lang="en-GB" sz="1600" dirty="0"/>
          </a:p>
          <a:p>
            <a:pPr marL="0" indent="0">
              <a:buNone/>
            </a:pPr>
            <a:r>
              <a:rPr lang="en-GB" sz="1600" dirty="0"/>
              <a:t>We then use the grid method to locate the widget in our window object.</a:t>
            </a:r>
          </a:p>
          <a:p>
            <a:pPr marL="0" indent="0">
              <a:buNone/>
            </a:pPr>
            <a:endParaRPr lang="en-US" sz="1600" dirty="0"/>
          </a:p>
          <a:p>
            <a:pPr marL="0" indent="0">
              <a:buNone/>
            </a:pPr>
            <a:r>
              <a:rPr lang="en-GB" sz="1600" dirty="0"/>
              <a:t>At this point your window will look no different. But, a canvas widget has been added.</a:t>
            </a:r>
            <a:endParaRPr lang="en-US" sz="1600" dirty="0"/>
          </a:p>
          <a:p>
            <a:pPr marL="0" indent="0">
              <a:buNone/>
            </a:pPr>
            <a:r>
              <a:rPr lang="en-GB" sz="1600" dirty="0"/>
              <a:t>To prove this we could change the background colour of the widget by adding the property (</a:t>
            </a:r>
            <a:r>
              <a:rPr lang="en-GB" sz="1600" dirty="0" err="1"/>
              <a:t>bg</a:t>
            </a:r>
            <a:r>
              <a:rPr lang="en-GB" sz="1600" dirty="0"/>
              <a:t>=”light blue”).</a:t>
            </a:r>
            <a:endParaRPr lang="en-US" sz="1600" dirty="0"/>
          </a:p>
          <a:p>
            <a:pPr marL="0" indent="0">
              <a:buNone/>
            </a:pPr>
            <a:endParaRPr lang="en-GB" sz="1600" dirty="0"/>
          </a:p>
        </p:txBody>
      </p:sp>
      <p:pic>
        <p:nvPicPr>
          <p:cNvPr id="9" name="Picture 8"/>
          <p:cNvPicPr/>
          <p:nvPr/>
        </p:nvPicPr>
        <p:blipFill>
          <a:blip r:embed="rId2">
            <a:extLst>
              <a:ext uri="{28A0092B-C50C-407E-A947-70E740481C1C}">
                <a14:useLocalDpi xmlns:a14="http://schemas.microsoft.com/office/drawing/2010/main" val="0"/>
              </a:ext>
            </a:extLst>
          </a:blip>
          <a:stretch>
            <a:fillRect/>
          </a:stretch>
        </p:blipFill>
        <p:spPr>
          <a:xfrm>
            <a:off x="3707904" y="3322899"/>
            <a:ext cx="4672330" cy="504825"/>
          </a:xfrm>
          <a:prstGeom prst="rect">
            <a:avLst/>
          </a:prstGeom>
          <a:ln>
            <a:solidFill>
              <a:schemeClr val="accent1"/>
            </a:solidFill>
          </a:ln>
        </p:spPr>
      </p:pic>
      <p:sp>
        <p:nvSpPr>
          <p:cNvPr id="10" name="Rectangle 9"/>
          <p:cNvSpPr/>
          <p:nvPr/>
        </p:nvSpPr>
        <p:spPr>
          <a:xfrm>
            <a:off x="4450854" y="3313374"/>
            <a:ext cx="3929380" cy="2476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5" name="Group 4"/>
          <p:cNvGrpSpPr/>
          <p:nvPr/>
        </p:nvGrpSpPr>
        <p:grpSpPr>
          <a:xfrm>
            <a:off x="373040" y="4325351"/>
            <a:ext cx="2614784" cy="1806914"/>
            <a:chOff x="805088" y="4266787"/>
            <a:chExt cx="3669018" cy="2337279"/>
          </a:xfrm>
        </p:grpSpPr>
        <p:pic>
          <p:nvPicPr>
            <p:cNvPr id="11" name="Picture 10"/>
            <p:cNvPicPr/>
            <p:nvPr/>
          </p:nvPicPr>
          <p:blipFill>
            <a:blip r:embed="rId3">
              <a:extLst>
                <a:ext uri="{28A0092B-C50C-407E-A947-70E740481C1C}">
                  <a14:useLocalDpi xmlns:a14="http://schemas.microsoft.com/office/drawing/2010/main" val="0"/>
                </a:ext>
              </a:extLst>
            </a:blip>
            <a:stretch>
              <a:fillRect/>
            </a:stretch>
          </p:blipFill>
          <p:spPr>
            <a:xfrm>
              <a:off x="805088" y="4266787"/>
              <a:ext cx="3013710" cy="1809750"/>
            </a:xfrm>
            <a:prstGeom prst="rect">
              <a:avLst/>
            </a:prstGeom>
          </p:spPr>
        </p:pic>
        <p:pic>
          <p:nvPicPr>
            <p:cNvPr id="12" name="Picture 11"/>
            <p:cNvPicPr/>
            <p:nvPr/>
          </p:nvPicPr>
          <p:blipFill>
            <a:blip r:embed="rId4">
              <a:extLst>
                <a:ext uri="{28A0092B-C50C-407E-A947-70E740481C1C}">
                  <a14:useLocalDpi xmlns:a14="http://schemas.microsoft.com/office/drawing/2010/main" val="0"/>
                </a:ext>
              </a:extLst>
            </a:blip>
            <a:stretch>
              <a:fillRect/>
            </a:stretch>
          </p:blipFill>
          <p:spPr>
            <a:xfrm>
              <a:off x="1357526" y="4813366"/>
              <a:ext cx="3116580" cy="1790700"/>
            </a:xfrm>
            <a:prstGeom prst="rect">
              <a:avLst/>
            </a:prstGeom>
          </p:spPr>
        </p:pic>
      </p:grpSp>
      <p:cxnSp>
        <p:nvCxnSpPr>
          <p:cNvPr id="8" name="Straight Arrow Connector 7"/>
          <p:cNvCxnSpPr/>
          <p:nvPr/>
        </p:nvCxnSpPr>
        <p:spPr>
          <a:xfrm flipH="1" flipV="1">
            <a:off x="2208484" y="5624686"/>
            <a:ext cx="851348" cy="1855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itle 1">
            <a:extLst>
              <a:ext uri="{FF2B5EF4-FFF2-40B4-BE49-F238E27FC236}">
                <a16:creationId xmlns:a16="http://schemas.microsoft.com/office/drawing/2014/main" id="{3B4B9C80-9EEF-4B09-A6DB-00B3344F22D2}"/>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
        <p:nvSpPr>
          <p:cNvPr id="15" name="Rectangle 14">
            <a:extLst>
              <a:ext uri="{FF2B5EF4-FFF2-40B4-BE49-F238E27FC236}">
                <a16:creationId xmlns:a16="http://schemas.microsoft.com/office/drawing/2014/main" id="{E391F9A4-0348-44C7-A274-0A560B6DAE6D}"/>
              </a:ext>
            </a:extLst>
          </p:cNvPr>
          <p:cNvSpPr/>
          <p:nvPr/>
        </p:nvSpPr>
        <p:spPr>
          <a:xfrm>
            <a:off x="389934" y="1319590"/>
            <a:ext cx="8574554" cy="1754326"/>
          </a:xfrm>
          <a:prstGeom prst="rect">
            <a:avLst/>
          </a:prstGeom>
        </p:spPr>
        <p:txBody>
          <a:bodyPr wrap="square">
            <a:spAutoFit/>
          </a:bodyPr>
          <a:lstStyle/>
          <a:p>
            <a:r>
              <a:rPr lang="en-GB" b="1" dirty="0"/>
              <a:t>Canvas Widget</a:t>
            </a:r>
          </a:p>
          <a:p>
            <a:endParaRPr lang="en-GB" dirty="0"/>
          </a:p>
          <a:p>
            <a:r>
              <a:rPr lang="en-GB" dirty="0"/>
              <a:t>The canvas widget is a ‘blank canvas’ on which we can draw, place images and print text characters, amongst other things.</a:t>
            </a:r>
            <a:endParaRPr lang="en-US" dirty="0"/>
          </a:p>
          <a:p>
            <a:r>
              <a:rPr lang="en-GB" dirty="0"/>
              <a:t>To create a canvas widget we simple add the following code and assign it to a variable, which will hold this widget (in this example it is ‘canvas1’):</a:t>
            </a:r>
            <a:endParaRPr lang="en-US" dirty="0"/>
          </a:p>
        </p:txBody>
      </p:sp>
    </p:spTree>
    <p:extLst>
      <p:ext uri="{BB962C8B-B14F-4D97-AF65-F5344CB8AC3E}">
        <p14:creationId xmlns:p14="http://schemas.microsoft.com/office/powerpoint/2010/main" val="1785346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5109091"/>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b="1" dirty="0"/>
              <a:t>Drawing Objects</a:t>
            </a:r>
          </a:p>
          <a:p>
            <a:pPr marL="0" indent="0">
              <a:buNone/>
            </a:pPr>
            <a:endParaRPr lang="en-GB" sz="400" dirty="0"/>
          </a:p>
          <a:p>
            <a:pPr marL="0" indent="0">
              <a:buNone/>
            </a:pPr>
            <a:r>
              <a:rPr lang="en-GB" sz="1400" dirty="0"/>
              <a:t>Now we are in a position to start adding drawing objects onto our canvas.</a:t>
            </a:r>
            <a:endParaRPr lang="en-US" sz="1400" dirty="0"/>
          </a:p>
          <a:p>
            <a:pPr marL="0" indent="0">
              <a:buNone/>
            </a:pPr>
            <a:endParaRPr lang="en-GB" sz="1400" dirty="0"/>
          </a:p>
          <a:p>
            <a:pPr marL="0" indent="0">
              <a:buNone/>
            </a:pPr>
            <a:r>
              <a:rPr lang="en-GB" sz="1400" dirty="0"/>
              <a:t>To add a circle to our canvas, we simply need to add the following code:</a:t>
            </a:r>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r>
              <a:rPr lang="en-GB" sz="1400" dirty="0"/>
              <a:t>This code creates an oval inside the canvas widget and then assigns this drawing object to a variable (in this case ‘circle’). When creating the oval, the following properties are needed:</a:t>
            </a:r>
            <a:endParaRPr lang="en-US" sz="1400" dirty="0"/>
          </a:p>
          <a:p>
            <a:pPr marL="0" indent="0">
              <a:buNone/>
            </a:pPr>
            <a:endParaRPr lang="en-GB" sz="1400" dirty="0"/>
          </a:p>
        </p:txBody>
      </p:sp>
      <p:pic>
        <p:nvPicPr>
          <p:cNvPr id="13" name="Picture 12"/>
          <p:cNvPicPr/>
          <p:nvPr/>
        </p:nvPicPr>
        <p:blipFill>
          <a:blip r:embed="rId2">
            <a:extLst>
              <a:ext uri="{28A0092B-C50C-407E-A947-70E740481C1C}">
                <a14:useLocalDpi xmlns:a14="http://schemas.microsoft.com/office/drawing/2010/main" val="0"/>
              </a:ext>
            </a:extLst>
          </a:blip>
          <a:stretch>
            <a:fillRect/>
          </a:stretch>
        </p:blipFill>
        <p:spPr>
          <a:xfrm>
            <a:off x="1958212" y="2950820"/>
            <a:ext cx="5515610" cy="752475"/>
          </a:xfrm>
          <a:prstGeom prst="rect">
            <a:avLst/>
          </a:prstGeom>
          <a:ln>
            <a:solidFill>
              <a:schemeClr val="tx2"/>
            </a:solidFill>
          </a:ln>
        </p:spPr>
      </p:pic>
      <p:sp>
        <p:nvSpPr>
          <p:cNvPr id="8" name="Rectangle 7"/>
          <p:cNvSpPr/>
          <p:nvPr/>
        </p:nvSpPr>
        <p:spPr>
          <a:xfrm>
            <a:off x="1883483" y="3406183"/>
            <a:ext cx="5712853" cy="38285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852" y="4956066"/>
            <a:ext cx="7524328" cy="1435122"/>
          </a:xfrm>
          <a:prstGeom prst="rect">
            <a:avLst/>
          </a:prstGeom>
        </p:spPr>
      </p:pic>
      <p:sp>
        <p:nvSpPr>
          <p:cNvPr id="11" name="Title 1">
            <a:extLst>
              <a:ext uri="{FF2B5EF4-FFF2-40B4-BE49-F238E27FC236}">
                <a16:creationId xmlns:a16="http://schemas.microsoft.com/office/drawing/2014/main" id="{1A4244EF-0525-4F3A-96BB-206D6E6CA41A}"/>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1384269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5109091"/>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b="1" dirty="0"/>
              <a:t>Canvas Positioning</a:t>
            </a:r>
          </a:p>
          <a:p>
            <a:pPr marL="0" indent="0">
              <a:buNone/>
            </a:pPr>
            <a:endParaRPr lang="en-GB" sz="2000" dirty="0"/>
          </a:p>
          <a:p>
            <a:pPr marL="0" indent="0">
              <a:buNone/>
            </a:pPr>
            <a:r>
              <a:rPr lang="en-GB" sz="2000" dirty="0"/>
              <a:t>The image below shows the circle now drawn on the canvas widget.</a:t>
            </a:r>
          </a:p>
          <a:p>
            <a:pPr marL="0" indent="0">
              <a:buNone/>
            </a:pPr>
            <a:endParaRPr lang="en-GB" sz="2000" dirty="0"/>
          </a:p>
          <a:p>
            <a:pPr marL="0" indent="0">
              <a:buNone/>
            </a:pPr>
            <a:r>
              <a:rPr lang="en-GB" sz="2000" dirty="0"/>
              <a:t>The diagram to its right demonstrates the coordinates system for positioning the oval. </a:t>
            </a:r>
            <a:endParaRPr lang="en-US" sz="2000" dirty="0"/>
          </a:p>
          <a:p>
            <a:pPr marL="0" indent="0">
              <a:buNone/>
            </a:pPr>
            <a:endParaRPr lang="en-GB" sz="2000" dirty="0"/>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4047508"/>
            <a:ext cx="6665839" cy="2333044"/>
          </a:xfrm>
          <a:prstGeom prst="rect">
            <a:avLst/>
          </a:prstGeom>
        </p:spPr>
      </p:pic>
      <p:sp>
        <p:nvSpPr>
          <p:cNvPr id="10" name="Title 1">
            <a:extLst>
              <a:ext uri="{FF2B5EF4-FFF2-40B4-BE49-F238E27FC236}">
                <a16:creationId xmlns:a16="http://schemas.microsoft.com/office/drawing/2014/main" id="{3D3598EB-BD91-4860-BAB4-1C68FFAD84C2}"/>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3926051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680041"/>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b="1" dirty="0"/>
              <a:t>Canvas Positioning – Using Variables</a:t>
            </a:r>
          </a:p>
          <a:p>
            <a:pPr marL="0" indent="0">
              <a:buNone/>
            </a:pPr>
            <a:endParaRPr lang="en-GB" sz="2000" dirty="0"/>
          </a:p>
        </p:txBody>
      </p:sp>
      <p:pic>
        <p:nvPicPr>
          <p:cNvPr id="8" name="Picture 7"/>
          <p:cNvPicPr/>
          <p:nvPr/>
        </p:nvPicPr>
        <p:blipFill>
          <a:blip r:embed="rId2">
            <a:extLst>
              <a:ext uri="{28A0092B-C50C-407E-A947-70E740481C1C}">
                <a14:useLocalDpi xmlns:a14="http://schemas.microsoft.com/office/drawing/2010/main" val="0"/>
              </a:ext>
            </a:extLst>
          </a:blip>
          <a:stretch>
            <a:fillRect/>
          </a:stretch>
        </p:blipFill>
        <p:spPr>
          <a:xfrm>
            <a:off x="3402522" y="1810825"/>
            <a:ext cx="5328592" cy="3482643"/>
          </a:xfrm>
          <a:prstGeom prst="rect">
            <a:avLst/>
          </a:prstGeom>
          <a:ln>
            <a:solidFill>
              <a:schemeClr val="accent1"/>
            </a:solidFill>
          </a:ln>
        </p:spPr>
      </p:pic>
      <p:pic>
        <p:nvPicPr>
          <p:cNvPr id="10" name="Picture 9"/>
          <p:cNvPicPr/>
          <p:nvPr/>
        </p:nvPicPr>
        <p:blipFill>
          <a:blip r:embed="rId3">
            <a:extLst>
              <a:ext uri="{28A0092B-C50C-407E-A947-70E740481C1C}">
                <a14:useLocalDpi xmlns:a14="http://schemas.microsoft.com/office/drawing/2010/main" val="0"/>
              </a:ext>
            </a:extLst>
          </a:blip>
          <a:stretch>
            <a:fillRect/>
          </a:stretch>
        </p:blipFill>
        <p:spPr>
          <a:xfrm>
            <a:off x="6084168" y="5196614"/>
            <a:ext cx="2767211" cy="1469886"/>
          </a:xfrm>
          <a:prstGeom prst="rect">
            <a:avLst/>
          </a:prstGeom>
        </p:spPr>
      </p:pic>
      <p:sp>
        <p:nvSpPr>
          <p:cNvPr id="5" name="TextBox 4"/>
          <p:cNvSpPr txBox="1"/>
          <p:nvPr/>
        </p:nvSpPr>
        <p:spPr>
          <a:xfrm>
            <a:off x="5771592" y="1939740"/>
            <a:ext cx="3079787" cy="1384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400" dirty="0"/>
              <a:t>In this example you can see how variables x, y, a and b have been created and then added to a list. This list is then used in the </a:t>
            </a:r>
            <a:r>
              <a:rPr lang="en-GB" sz="1400" dirty="0" err="1"/>
              <a:t>create_rectangle</a:t>
            </a:r>
            <a:r>
              <a:rPr lang="en-GB" sz="1400" dirty="0"/>
              <a:t> code to positon the rectangle.</a:t>
            </a:r>
            <a:endParaRPr lang="en-US" sz="1400" dirty="0"/>
          </a:p>
        </p:txBody>
      </p:sp>
      <p:sp>
        <p:nvSpPr>
          <p:cNvPr id="11" name="TextBox 10"/>
          <p:cNvSpPr txBox="1"/>
          <p:nvPr/>
        </p:nvSpPr>
        <p:spPr>
          <a:xfrm>
            <a:off x="422865" y="3552146"/>
            <a:ext cx="2880320" cy="246221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400" dirty="0"/>
              <a:t>If we eventually want the drawing object to move (whether it be animated or moved when a key is pressed), adding coordinates in this way is good practice. A quick change of the </a:t>
            </a:r>
            <a:r>
              <a:rPr lang="en-GB" sz="1400" i="1" dirty="0"/>
              <a:t>x, y, a, b </a:t>
            </a:r>
            <a:r>
              <a:rPr lang="en-GB" sz="1400" dirty="0"/>
              <a:t>variables can effectively update the drawing without having to access the </a:t>
            </a:r>
            <a:r>
              <a:rPr lang="en-GB" sz="1400" i="1" dirty="0" err="1"/>
              <a:t>create_rectangle</a:t>
            </a:r>
            <a:r>
              <a:rPr lang="en-GB" sz="1400" dirty="0"/>
              <a:t> code itself.</a:t>
            </a:r>
            <a:endParaRPr lang="en-US" sz="1400" dirty="0"/>
          </a:p>
        </p:txBody>
      </p:sp>
      <p:sp>
        <p:nvSpPr>
          <p:cNvPr id="12" name="Title 1">
            <a:extLst>
              <a:ext uri="{FF2B5EF4-FFF2-40B4-BE49-F238E27FC236}">
                <a16:creationId xmlns:a16="http://schemas.microsoft.com/office/drawing/2014/main" id="{C90C7D3D-BD95-4B07-AF89-0C19EB80ECD3}"/>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3577953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4424457"/>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b="1" dirty="0"/>
              <a:t>The Animation Loop</a:t>
            </a:r>
          </a:p>
          <a:p>
            <a:pPr marL="0" indent="0">
              <a:buNone/>
            </a:pPr>
            <a:endParaRPr lang="en-GB" sz="1050" dirty="0"/>
          </a:p>
          <a:p>
            <a:pPr marL="0" indent="0">
              <a:buNone/>
            </a:pPr>
            <a:r>
              <a:rPr lang="en-GB" sz="2000" dirty="0"/>
              <a:t>An animation loop function is one which can be implemented to move canvas items and update the coordinates of the item repeatedly or repeatedly whilst certain conditions occur.</a:t>
            </a:r>
          </a:p>
          <a:p>
            <a:pPr marL="0" indent="0">
              <a:buNone/>
            </a:pPr>
            <a:endParaRPr lang="en-GB" sz="2000" dirty="0"/>
          </a:p>
          <a:p>
            <a:pPr marL="0" indent="0">
              <a:buNone/>
            </a:pPr>
            <a:r>
              <a:rPr lang="en-GB" sz="2000" dirty="0"/>
              <a:t>To understand how an animation loop works we need to understand 3 methods.</a:t>
            </a:r>
          </a:p>
          <a:p>
            <a:pPr marL="0" indent="0">
              <a:buNone/>
            </a:pPr>
            <a:endParaRPr lang="en-GB" sz="2000" dirty="0"/>
          </a:p>
          <a:p>
            <a:pPr marL="0" indent="0">
              <a:buNone/>
            </a:pPr>
            <a:r>
              <a:rPr lang="en-GB" sz="2000" dirty="0"/>
              <a:t>2 of which are applied to the canvas widget.</a:t>
            </a:r>
          </a:p>
          <a:p>
            <a:pPr marL="0" indent="0">
              <a:buNone/>
            </a:pPr>
            <a:endParaRPr lang="en-GB" sz="2000" dirty="0"/>
          </a:p>
          <a:p>
            <a:pPr marL="0" indent="0">
              <a:buNone/>
            </a:pPr>
            <a:r>
              <a:rPr lang="en-GB" sz="2000" dirty="0"/>
              <a:t>1 of which is applied to the window object.</a:t>
            </a:r>
            <a:endParaRPr lang="en-US" sz="2000" dirty="0"/>
          </a:p>
          <a:p>
            <a:pPr marL="0" indent="0">
              <a:buNone/>
            </a:pPr>
            <a:endParaRPr lang="en-GB" sz="2000" dirty="0"/>
          </a:p>
        </p:txBody>
      </p:sp>
      <p:sp>
        <p:nvSpPr>
          <p:cNvPr id="8" name="Title 1">
            <a:extLst>
              <a:ext uri="{FF2B5EF4-FFF2-40B4-BE49-F238E27FC236}">
                <a16:creationId xmlns:a16="http://schemas.microsoft.com/office/drawing/2014/main" id="{54A89F2C-E560-4C69-8364-0BC5C322DEA0}"/>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3400868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2984297"/>
          </a:xfrm>
          <a:ln>
            <a:noFill/>
          </a:ln>
        </p:spPr>
        <p:style>
          <a:lnRef idx="2">
            <a:schemeClr val="accent3"/>
          </a:lnRef>
          <a:fillRef idx="1">
            <a:schemeClr val="lt1"/>
          </a:fillRef>
          <a:effectRef idx="0">
            <a:schemeClr val="accent3"/>
          </a:effectRef>
          <a:fontRef idx="minor">
            <a:schemeClr val="dk1"/>
          </a:fontRef>
        </p:style>
        <p:txBody>
          <a:bodyPr>
            <a:normAutofit fontScale="92500"/>
          </a:bodyPr>
          <a:lstStyle/>
          <a:p>
            <a:pPr marL="0" indent="0" algn="ctr">
              <a:buNone/>
            </a:pPr>
            <a:endParaRPr lang="en-GB" sz="800" b="1" dirty="0"/>
          </a:p>
          <a:p>
            <a:pPr marL="0" indent="0" algn="ctr">
              <a:buNone/>
            </a:pPr>
            <a:r>
              <a:rPr lang="en-GB" sz="2300" b="1" dirty="0"/>
              <a:t>canvas_widget.move(</a:t>
            </a:r>
            <a:r>
              <a:rPr lang="en-GB" sz="2300" b="1" dirty="0" err="1"/>
              <a:t>canvas_item</a:t>
            </a:r>
            <a:r>
              <a:rPr lang="en-GB" sz="2300" b="1" dirty="0"/>
              <a:t>, x, y)</a:t>
            </a:r>
            <a:endParaRPr lang="en-US" sz="2300" b="1" dirty="0"/>
          </a:p>
          <a:p>
            <a:pPr marL="0" indent="0">
              <a:buNone/>
            </a:pPr>
            <a:endParaRPr lang="en-GB" sz="2000" dirty="0"/>
          </a:p>
          <a:p>
            <a:pPr marL="0" indent="0">
              <a:buNone/>
            </a:pPr>
            <a:r>
              <a:rPr lang="en-GB" sz="1600" dirty="0"/>
              <a:t>The code above is used to move a canvas drawing object.</a:t>
            </a:r>
          </a:p>
          <a:p>
            <a:pPr marL="0" indent="0">
              <a:buNone/>
            </a:pPr>
            <a:endParaRPr lang="en-GB" sz="1600" dirty="0"/>
          </a:p>
          <a:p>
            <a:pPr marL="0" indent="0">
              <a:buNone/>
            </a:pPr>
            <a:r>
              <a:rPr lang="en-GB" sz="1600" dirty="0"/>
              <a:t>We add the canvas object name to the brackets (parentheses).</a:t>
            </a:r>
          </a:p>
          <a:p>
            <a:pPr marL="0" indent="0">
              <a:buNone/>
            </a:pPr>
            <a:endParaRPr lang="en-GB" sz="1600" dirty="0"/>
          </a:p>
          <a:p>
            <a:pPr marL="0" indent="0">
              <a:buNone/>
            </a:pPr>
            <a:r>
              <a:rPr lang="en-GB" sz="1600" dirty="0"/>
              <a:t>We then add the size of the ‘x jump’ (distance along the x axis the object is to move).</a:t>
            </a:r>
          </a:p>
          <a:p>
            <a:pPr marL="0" indent="0">
              <a:buNone/>
            </a:pPr>
            <a:endParaRPr lang="en-GB" sz="1600" dirty="0"/>
          </a:p>
          <a:p>
            <a:pPr marL="0" indent="0">
              <a:buNone/>
            </a:pPr>
            <a:r>
              <a:rPr lang="en-GB" sz="1600" dirty="0"/>
              <a:t>Then the size of the ‘y jump’ (distance along the y axis the object is to move).</a:t>
            </a:r>
          </a:p>
          <a:p>
            <a:pPr marL="0" indent="0">
              <a:buNone/>
            </a:pPr>
            <a:endParaRPr lang="en-US" sz="2400" dirty="0"/>
          </a:p>
        </p:txBody>
      </p:sp>
      <p:grpSp>
        <p:nvGrpSpPr>
          <p:cNvPr id="10" name="Group 9"/>
          <p:cNvGrpSpPr/>
          <p:nvPr/>
        </p:nvGrpSpPr>
        <p:grpSpPr>
          <a:xfrm>
            <a:off x="4211960" y="4509120"/>
            <a:ext cx="4032448" cy="1850500"/>
            <a:chOff x="4211960" y="4509120"/>
            <a:chExt cx="4032448" cy="1850500"/>
          </a:xfrm>
        </p:grpSpPr>
        <p:cxnSp>
          <p:nvCxnSpPr>
            <p:cNvPr id="6" name="Straight Arrow Connector 5"/>
            <p:cNvCxnSpPr/>
            <p:nvPr/>
          </p:nvCxnSpPr>
          <p:spPr>
            <a:xfrm>
              <a:off x="4211960" y="4509120"/>
              <a:ext cx="0" cy="1850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211960" y="4509120"/>
              <a:ext cx="40324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4055506" y="4204096"/>
            <a:ext cx="312906" cy="369332"/>
          </a:xfrm>
          <a:prstGeom prst="rect">
            <a:avLst/>
          </a:prstGeom>
          <a:noFill/>
        </p:spPr>
        <p:txBody>
          <a:bodyPr wrap="none" rtlCol="0">
            <a:spAutoFit/>
          </a:bodyPr>
          <a:lstStyle/>
          <a:p>
            <a:r>
              <a:rPr lang="en-GB" dirty="0"/>
              <a:t>0</a:t>
            </a:r>
            <a:endParaRPr lang="en-US" dirty="0"/>
          </a:p>
        </p:txBody>
      </p:sp>
      <p:sp>
        <p:nvSpPr>
          <p:cNvPr id="14" name="TextBox 13"/>
          <p:cNvSpPr txBox="1"/>
          <p:nvPr/>
        </p:nvSpPr>
        <p:spPr>
          <a:xfrm>
            <a:off x="4475514" y="4204096"/>
            <a:ext cx="312906" cy="369332"/>
          </a:xfrm>
          <a:prstGeom prst="rect">
            <a:avLst/>
          </a:prstGeom>
          <a:noFill/>
        </p:spPr>
        <p:txBody>
          <a:bodyPr wrap="none" rtlCol="0">
            <a:spAutoFit/>
          </a:bodyPr>
          <a:lstStyle/>
          <a:p>
            <a:r>
              <a:rPr lang="en-GB" dirty="0"/>
              <a:t>1</a:t>
            </a:r>
            <a:endParaRPr lang="en-US" dirty="0"/>
          </a:p>
        </p:txBody>
      </p:sp>
      <p:sp>
        <p:nvSpPr>
          <p:cNvPr id="15" name="TextBox 14"/>
          <p:cNvSpPr txBox="1"/>
          <p:nvPr/>
        </p:nvSpPr>
        <p:spPr>
          <a:xfrm>
            <a:off x="4895522" y="4204096"/>
            <a:ext cx="312906" cy="369332"/>
          </a:xfrm>
          <a:prstGeom prst="rect">
            <a:avLst/>
          </a:prstGeom>
          <a:noFill/>
        </p:spPr>
        <p:txBody>
          <a:bodyPr wrap="none" rtlCol="0">
            <a:spAutoFit/>
          </a:bodyPr>
          <a:lstStyle/>
          <a:p>
            <a:r>
              <a:rPr lang="en-GB" dirty="0"/>
              <a:t>2</a:t>
            </a:r>
            <a:endParaRPr lang="en-US" dirty="0"/>
          </a:p>
        </p:txBody>
      </p:sp>
      <p:sp>
        <p:nvSpPr>
          <p:cNvPr id="16" name="TextBox 15"/>
          <p:cNvSpPr txBox="1"/>
          <p:nvPr/>
        </p:nvSpPr>
        <p:spPr>
          <a:xfrm>
            <a:off x="5315530" y="4204096"/>
            <a:ext cx="312906" cy="369332"/>
          </a:xfrm>
          <a:prstGeom prst="rect">
            <a:avLst/>
          </a:prstGeom>
          <a:noFill/>
        </p:spPr>
        <p:txBody>
          <a:bodyPr wrap="none" rtlCol="0">
            <a:spAutoFit/>
          </a:bodyPr>
          <a:lstStyle/>
          <a:p>
            <a:r>
              <a:rPr lang="en-GB" dirty="0"/>
              <a:t>3</a:t>
            </a:r>
            <a:endParaRPr lang="en-US" dirty="0"/>
          </a:p>
        </p:txBody>
      </p:sp>
      <p:sp>
        <p:nvSpPr>
          <p:cNvPr id="17" name="TextBox 16"/>
          <p:cNvSpPr txBox="1"/>
          <p:nvPr/>
        </p:nvSpPr>
        <p:spPr>
          <a:xfrm>
            <a:off x="5736159" y="4204096"/>
            <a:ext cx="312906" cy="369332"/>
          </a:xfrm>
          <a:prstGeom prst="rect">
            <a:avLst/>
          </a:prstGeom>
          <a:noFill/>
        </p:spPr>
        <p:txBody>
          <a:bodyPr wrap="none" rtlCol="0">
            <a:spAutoFit/>
          </a:bodyPr>
          <a:lstStyle/>
          <a:p>
            <a:r>
              <a:rPr lang="en-GB" dirty="0"/>
              <a:t>4</a:t>
            </a:r>
            <a:endParaRPr lang="en-US" dirty="0"/>
          </a:p>
        </p:txBody>
      </p:sp>
      <p:sp>
        <p:nvSpPr>
          <p:cNvPr id="18" name="TextBox 17"/>
          <p:cNvSpPr txBox="1"/>
          <p:nvPr/>
        </p:nvSpPr>
        <p:spPr>
          <a:xfrm>
            <a:off x="6156788" y="4204096"/>
            <a:ext cx="312906" cy="369332"/>
          </a:xfrm>
          <a:prstGeom prst="rect">
            <a:avLst/>
          </a:prstGeom>
          <a:noFill/>
        </p:spPr>
        <p:txBody>
          <a:bodyPr wrap="none" rtlCol="0">
            <a:spAutoFit/>
          </a:bodyPr>
          <a:lstStyle/>
          <a:p>
            <a:r>
              <a:rPr lang="en-GB" dirty="0"/>
              <a:t>5</a:t>
            </a:r>
            <a:endParaRPr lang="en-US" dirty="0"/>
          </a:p>
        </p:txBody>
      </p:sp>
      <p:sp>
        <p:nvSpPr>
          <p:cNvPr id="19" name="TextBox 18"/>
          <p:cNvSpPr txBox="1"/>
          <p:nvPr/>
        </p:nvSpPr>
        <p:spPr>
          <a:xfrm>
            <a:off x="6566713" y="4204096"/>
            <a:ext cx="312906" cy="369332"/>
          </a:xfrm>
          <a:prstGeom prst="rect">
            <a:avLst/>
          </a:prstGeom>
          <a:noFill/>
        </p:spPr>
        <p:txBody>
          <a:bodyPr wrap="none" rtlCol="0">
            <a:spAutoFit/>
          </a:bodyPr>
          <a:lstStyle/>
          <a:p>
            <a:r>
              <a:rPr lang="en-GB" dirty="0"/>
              <a:t>6</a:t>
            </a:r>
            <a:endParaRPr lang="en-US" dirty="0"/>
          </a:p>
        </p:txBody>
      </p:sp>
      <p:sp>
        <p:nvSpPr>
          <p:cNvPr id="20" name="TextBox 19"/>
          <p:cNvSpPr txBox="1"/>
          <p:nvPr/>
        </p:nvSpPr>
        <p:spPr>
          <a:xfrm>
            <a:off x="6987342" y="4204096"/>
            <a:ext cx="312906" cy="369332"/>
          </a:xfrm>
          <a:prstGeom prst="rect">
            <a:avLst/>
          </a:prstGeom>
          <a:noFill/>
        </p:spPr>
        <p:txBody>
          <a:bodyPr wrap="none" rtlCol="0">
            <a:spAutoFit/>
          </a:bodyPr>
          <a:lstStyle/>
          <a:p>
            <a:r>
              <a:rPr lang="en-GB" dirty="0"/>
              <a:t>7</a:t>
            </a:r>
            <a:endParaRPr lang="en-US" dirty="0"/>
          </a:p>
        </p:txBody>
      </p:sp>
      <p:sp>
        <p:nvSpPr>
          <p:cNvPr id="21" name="TextBox 20"/>
          <p:cNvSpPr txBox="1"/>
          <p:nvPr/>
        </p:nvSpPr>
        <p:spPr>
          <a:xfrm>
            <a:off x="7407971" y="4204096"/>
            <a:ext cx="312906" cy="369332"/>
          </a:xfrm>
          <a:prstGeom prst="rect">
            <a:avLst/>
          </a:prstGeom>
          <a:noFill/>
        </p:spPr>
        <p:txBody>
          <a:bodyPr wrap="none" rtlCol="0">
            <a:spAutoFit/>
          </a:bodyPr>
          <a:lstStyle/>
          <a:p>
            <a:r>
              <a:rPr lang="en-GB" dirty="0"/>
              <a:t>8</a:t>
            </a:r>
            <a:endParaRPr lang="en-US" dirty="0"/>
          </a:p>
        </p:txBody>
      </p:sp>
      <p:sp>
        <p:nvSpPr>
          <p:cNvPr id="22" name="TextBox 21"/>
          <p:cNvSpPr txBox="1"/>
          <p:nvPr/>
        </p:nvSpPr>
        <p:spPr>
          <a:xfrm>
            <a:off x="3917243" y="4685788"/>
            <a:ext cx="312906" cy="369332"/>
          </a:xfrm>
          <a:prstGeom prst="rect">
            <a:avLst/>
          </a:prstGeom>
          <a:noFill/>
        </p:spPr>
        <p:txBody>
          <a:bodyPr wrap="none" rtlCol="0">
            <a:spAutoFit/>
          </a:bodyPr>
          <a:lstStyle/>
          <a:p>
            <a:r>
              <a:rPr lang="en-GB" dirty="0"/>
              <a:t>1</a:t>
            </a:r>
            <a:endParaRPr lang="en-US" dirty="0"/>
          </a:p>
        </p:txBody>
      </p:sp>
      <p:sp>
        <p:nvSpPr>
          <p:cNvPr id="23" name="TextBox 22"/>
          <p:cNvSpPr txBox="1"/>
          <p:nvPr/>
        </p:nvSpPr>
        <p:spPr>
          <a:xfrm>
            <a:off x="3917243" y="5102965"/>
            <a:ext cx="312906" cy="369332"/>
          </a:xfrm>
          <a:prstGeom prst="rect">
            <a:avLst/>
          </a:prstGeom>
          <a:noFill/>
        </p:spPr>
        <p:txBody>
          <a:bodyPr wrap="none" rtlCol="0">
            <a:spAutoFit/>
          </a:bodyPr>
          <a:lstStyle/>
          <a:p>
            <a:r>
              <a:rPr lang="en-GB" dirty="0"/>
              <a:t>2</a:t>
            </a:r>
            <a:endParaRPr lang="en-US" dirty="0"/>
          </a:p>
        </p:txBody>
      </p:sp>
      <p:sp>
        <p:nvSpPr>
          <p:cNvPr id="24" name="TextBox 23"/>
          <p:cNvSpPr txBox="1"/>
          <p:nvPr/>
        </p:nvSpPr>
        <p:spPr>
          <a:xfrm>
            <a:off x="3917243" y="5518754"/>
            <a:ext cx="312906" cy="369332"/>
          </a:xfrm>
          <a:prstGeom prst="rect">
            <a:avLst/>
          </a:prstGeom>
          <a:noFill/>
        </p:spPr>
        <p:txBody>
          <a:bodyPr wrap="none" rtlCol="0">
            <a:spAutoFit/>
          </a:bodyPr>
          <a:lstStyle/>
          <a:p>
            <a:r>
              <a:rPr lang="en-GB" dirty="0"/>
              <a:t>3</a:t>
            </a:r>
            <a:endParaRPr lang="en-US" dirty="0"/>
          </a:p>
        </p:txBody>
      </p:sp>
      <p:sp>
        <p:nvSpPr>
          <p:cNvPr id="25" name="TextBox 24"/>
          <p:cNvSpPr txBox="1"/>
          <p:nvPr/>
        </p:nvSpPr>
        <p:spPr>
          <a:xfrm>
            <a:off x="3915466" y="5940250"/>
            <a:ext cx="312906" cy="369332"/>
          </a:xfrm>
          <a:prstGeom prst="rect">
            <a:avLst/>
          </a:prstGeom>
          <a:noFill/>
        </p:spPr>
        <p:txBody>
          <a:bodyPr wrap="none" rtlCol="0">
            <a:spAutoFit/>
          </a:bodyPr>
          <a:lstStyle/>
          <a:p>
            <a:r>
              <a:rPr lang="en-GB" dirty="0"/>
              <a:t>4</a:t>
            </a:r>
            <a:endParaRPr lang="en-US" dirty="0"/>
          </a:p>
        </p:txBody>
      </p:sp>
      <p:sp>
        <p:nvSpPr>
          <p:cNvPr id="26" name="TextBox 25"/>
          <p:cNvSpPr txBox="1"/>
          <p:nvPr/>
        </p:nvSpPr>
        <p:spPr>
          <a:xfrm>
            <a:off x="3926493" y="4376519"/>
            <a:ext cx="312906" cy="369332"/>
          </a:xfrm>
          <a:prstGeom prst="rect">
            <a:avLst/>
          </a:prstGeom>
          <a:noFill/>
        </p:spPr>
        <p:txBody>
          <a:bodyPr wrap="none" rtlCol="0">
            <a:spAutoFit/>
          </a:bodyPr>
          <a:lstStyle/>
          <a:p>
            <a:r>
              <a:rPr lang="en-GB" dirty="0"/>
              <a:t>0</a:t>
            </a:r>
            <a:endParaRPr lang="en-US" dirty="0"/>
          </a:p>
        </p:txBody>
      </p:sp>
      <p:sp>
        <p:nvSpPr>
          <p:cNvPr id="27" name="Rectangle 26"/>
          <p:cNvSpPr/>
          <p:nvPr/>
        </p:nvSpPr>
        <p:spPr>
          <a:xfrm>
            <a:off x="429579" y="4916620"/>
            <a:ext cx="3339417" cy="1200329"/>
          </a:xfrm>
          <a:prstGeom prst="rect">
            <a:avLst/>
          </a:prstGeom>
        </p:spPr>
        <p:txBody>
          <a:bodyPr wrap="square">
            <a:spAutoFit/>
          </a:bodyPr>
          <a:lstStyle/>
          <a:p>
            <a:pPr algn="ctr"/>
            <a:r>
              <a:rPr lang="en-GB" sz="1200" b="1" dirty="0" err="1"/>
              <a:t>canvas.move</a:t>
            </a:r>
            <a:r>
              <a:rPr lang="en-GB" sz="1200" b="1" dirty="0"/>
              <a:t>(circle, 2, 1)</a:t>
            </a:r>
          </a:p>
          <a:p>
            <a:pPr algn="ctr"/>
            <a:endParaRPr lang="en-GB" sz="1200" b="1" dirty="0"/>
          </a:p>
          <a:p>
            <a:pPr algn="ctr"/>
            <a:r>
              <a:rPr lang="en-GB" sz="1200" i="1" dirty="0"/>
              <a:t>The code above would move the circle 2 along the x axis and 1 along the y axis.</a:t>
            </a:r>
          </a:p>
          <a:p>
            <a:pPr algn="ctr"/>
            <a:r>
              <a:rPr lang="en-GB" sz="1200" i="1" dirty="0"/>
              <a:t>This jump would happen ever time the code is run.</a:t>
            </a:r>
            <a:endParaRPr lang="en-US" sz="1200" i="1" dirty="0"/>
          </a:p>
        </p:txBody>
      </p:sp>
      <p:sp>
        <p:nvSpPr>
          <p:cNvPr id="28" name="Oval 27"/>
          <p:cNvSpPr/>
          <p:nvPr/>
        </p:nvSpPr>
        <p:spPr>
          <a:xfrm>
            <a:off x="4542785" y="4765992"/>
            <a:ext cx="156453" cy="169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5393756" y="5208336"/>
            <a:ext cx="156453" cy="169280"/>
          </a:xfrm>
          <a:prstGeom prst="ellipse">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219426" y="5635141"/>
            <a:ext cx="156453" cy="169280"/>
          </a:xfrm>
          <a:prstGeom prst="ellipse">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7143794" y="6155187"/>
            <a:ext cx="156453" cy="169280"/>
          </a:xfrm>
          <a:prstGeom prst="ellipse">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Arrow Connector 32"/>
          <p:cNvCxnSpPr>
            <a:endCxn id="29" idx="2"/>
          </p:cNvCxnSpPr>
          <p:nvPr/>
        </p:nvCxnSpPr>
        <p:spPr>
          <a:xfrm>
            <a:off x="4646312" y="4870454"/>
            <a:ext cx="747444" cy="422522"/>
          </a:xfrm>
          <a:prstGeom prst="straightConnector1">
            <a:avLst/>
          </a:prstGeom>
          <a:ln>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30" idx="2"/>
          </p:cNvCxnSpPr>
          <p:nvPr/>
        </p:nvCxnSpPr>
        <p:spPr>
          <a:xfrm>
            <a:off x="5534351" y="5348421"/>
            <a:ext cx="685075" cy="371360"/>
          </a:xfrm>
          <a:prstGeom prst="straightConnector1">
            <a:avLst/>
          </a:prstGeom>
          <a:ln>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375879" y="5797845"/>
            <a:ext cx="747444" cy="422522"/>
          </a:xfrm>
          <a:prstGeom prst="straightConnector1">
            <a:avLst/>
          </a:prstGeom>
          <a:ln>
            <a:prstDash val="sysDash"/>
            <a:tailEnd type="triangle"/>
          </a:ln>
        </p:spPr>
        <p:style>
          <a:lnRef idx="1">
            <a:schemeClr val="accent1"/>
          </a:lnRef>
          <a:fillRef idx="0">
            <a:schemeClr val="accent1"/>
          </a:fillRef>
          <a:effectRef idx="0">
            <a:schemeClr val="accent1"/>
          </a:effectRef>
          <a:fontRef idx="minor">
            <a:schemeClr val="tx1"/>
          </a:fontRef>
        </p:style>
      </p:cxnSp>
      <p:sp>
        <p:nvSpPr>
          <p:cNvPr id="34" name="Title 1">
            <a:extLst>
              <a:ext uri="{FF2B5EF4-FFF2-40B4-BE49-F238E27FC236}">
                <a16:creationId xmlns:a16="http://schemas.microsoft.com/office/drawing/2014/main" id="{9D5640C8-9F4E-43E8-8746-84BBEAF644AB}"/>
              </a:ext>
            </a:extLst>
          </p:cNvPr>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Tkinter – GUI Building in Python</a:t>
            </a:r>
          </a:p>
        </p:txBody>
      </p:sp>
    </p:spTree>
    <p:extLst>
      <p:ext uri="{BB962C8B-B14F-4D97-AF65-F5344CB8AC3E}">
        <p14:creationId xmlns:p14="http://schemas.microsoft.com/office/powerpoint/2010/main" val="1585210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1451</TotalTime>
  <Words>1452</Words>
  <Application>Microsoft Office PowerPoint</Application>
  <PresentationFormat>On-screen Show (4:3)</PresentationFormat>
  <Paragraphs>163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Century Gothic</vt:lpstr>
      <vt:lpstr>Office Theme</vt:lpstr>
      <vt:lpstr>Canvas Drawing Objects and the Animation Loop</vt:lpstr>
      <vt:lpstr>Activity 1</vt:lpstr>
      <vt:lpstr>Tkinter – GUI Building in Python</vt:lpstr>
      <vt:lpstr>Tkinter – GUI Building in Python</vt:lpstr>
      <vt:lpstr>Tkinter – GUI Building in Python</vt:lpstr>
      <vt:lpstr>Tkinter – GUI Building in Python</vt:lpstr>
      <vt:lpstr>Tkinter – GUI Building in Python</vt:lpstr>
      <vt:lpstr>Tkinter – GUI Building in Python</vt:lpstr>
      <vt:lpstr>Tkinter – GUI Building in Python</vt:lpstr>
      <vt:lpstr>Tkinter – GUI Building in Python</vt:lpstr>
      <vt:lpstr>Tkinter – GUI Building in Python</vt:lpstr>
      <vt:lpstr>Tkinter – GUI Building in Python</vt:lpstr>
      <vt:lpstr>Tkinter – GUI Building in Python</vt:lpstr>
      <vt:lpstr>PowerPoint Presentation</vt:lpstr>
      <vt:lpstr>Activity 2</vt:lpstr>
    </vt:vector>
  </TitlesOfParts>
  <Company>Sidmouth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dc:creator>
  <cp:lastModifiedBy>Sam Wickins</cp:lastModifiedBy>
  <cp:revision>172</cp:revision>
  <cp:lastPrinted>2016-10-18T07:43:41Z</cp:lastPrinted>
  <dcterms:created xsi:type="dcterms:W3CDTF">2013-09-11T18:04:43Z</dcterms:created>
  <dcterms:modified xsi:type="dcterms:W3CDTF">2019-05-16T14:19:27Z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167548</vt:lpwstr>
  </property>
  <property fmtid="{D5CDD505-2E9C-101B-9397-08002B2CF9AE}" pid="3" name="NXPowerLiteSettings">
    <vt:lpwstr>C74006B004C800</vt:lpwstr>
  </property>
  <property fmtid="{D5CDD505-2E9C-101B-9397-08002B2CF9AE}" pid="4" name="NXPowerLiteVersion">
    <vt:lpwstr>S7.0.8</vt:lpwstr>
  </property>
</Properties>
</file>