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308" r:id="rId2"/>
    <p:sldId id="257" r:id="rId3"/>
    <p:sldId id="272" r:id="rId4"/>
    <p:sldId id="271" r:id="rId5"/>
    <p:sldId id="274" r:id="rId6"/>
    <p:sldId id="273" r:id="rId7"/>
    <p:sldId id="275" r:id="rId8"/>
    <p:sldId id="276" r:id="rId9"/>
    <p:sldId id="288" r:id="rId10"/>
    <p:sldId id="289" r:id="rId11"/>
    <p:sldId id="277" r:id="rId12"/>
    <p:sldId id="278" r:id="rId13"/>
    <p:sldId id="279" r:id="rId14"/>
    <p:sldId id="282" r:id="rId15"/>
    <p:sldId id="283" r:id="rId16"/>
    <p:sldId id="280" r:id="rId17"/>
    <p:sldId id="281" r:id="rId18"/>
    <p:sldId id="284" r:id="rId19"/>
    <p:sldId id="285" r:id="rId20"/>
    <p:sldId id="286" r:id="rId21"/>
    <p:sldId id="290"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p:cViewPr varScale="1">
        <p:scale>
          <a:sx n="81" d="100"/>
          <a:sy n="81" d="100"/>
        </p:scale>
        <p:origin x="1522" y="6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3132389-8BD6-4FCC-986C-9E9347F9D2F4}" type="datetimeFigureOut">
              <a:rPr lang="en-GB" smtClean="0"/>
              <a:t>17/05/2019</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CD7B6002-47FB-4F16-92AE-F4D25294AF45}" type="slidenum">
              <a:rPr lang="en-GB" smtClean="0"/>
              <a:t>‹#›</a:t>
            </a:fld>
            <a:endParaRPr lang="en-GB"/>
          </a:p>
        </p:txBody>
      </p:sp>
    </p:spTree>
    <p:extLst>
      <p:ext uri="{BB962C8B-B14F-4D97-AF65-F5344CB8AC3E}">
        <p14:creationId xmlns:p14="http://schemas.microsoft.com/office/powerpoint/2010/main" val="644786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B0C2631-AC97-4A73-A4D6-CCA7F3D957B9}" type="datetimeFigureOut">
              <a:rPr lang="en-GB" smtClean="0"/>
              <a:t>17/05/2019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68790A5-5373-421F-B283-144185A24A00}" type="slidenum">
              <a:rPr lang="en-GB" smtClean="0"/>
              <a:t>‹#›</a:t>
            </a:fld>
            <a:endParaRPr lang="en-GB"/>
          </a:p>
        </p:txBody>
      </p:sp>
    </p:spTree>
    <p:extLst>
      <p:ext uri="{BB962C8B-B14F-4D97-AF65-F5344CB8AC3E}">
        <p14:creationId xmlns:p14="http://schemas.microsoft.com/office/powerpoint/2010/main" val="4106041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68790A5-5373-421F-B283-144185A24A00}" type="slidenum">
              <a:rPr lang="en-GB" smtClean="0"/>
              <a:t>9</a:t>
            </a:fld>
            <a:endParaRPr lang="en-GB"/>
          </a:p>
        </p:txBody>
      </p:sp>
    </p:spTree>
    <p:extLst>
      <p:ext uri="{BB962C8B-B14F-4D97-AF65-F5344CB8AC3E}">
        <p14:creationId xmlns:p14="http://schemas.microsoft.com/office/powerpoint/2010/main" val="943166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A542007-3461-492F-A1ED-27AA84CC7805}" type="datetime1">
              <a:rPr lang="en-GB" smtClean="0"/>
              <a:t>17/05/2019</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423024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BEDD028-DD0F-48B0-89A0-8436BACC50C0}" type="datetime1">
              <a:rPr lang="en-GB" smtClean="0"/>
              <a:t>17/05/2019</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203501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F402776-0597-4EC5-A018-01C983640902}" type="datetime1">
              <a:rPr lang="en-GB" smtClean="0"/>
              <a:t>17/05/2019</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853420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F88AB1A-2AF4-4F78-856A-A1E9C2C913DD}" type="datetime1">
              <a:rPr lang="en-GB" smtClean="0"/>
              <a:t>17/05/2019</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73779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684C2C5-E0AB-4EC9-B852-64272493510B}" type="datetime1">
              <a:rPr lang="en-GB" smtClean="0"/>
              <a:t>17/05/2019</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38783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E0D7BF7-BF03-4117-BB3D-2B571D9D551B}" type="datetime1">
              <a:rPr lang="en-GB" smtClean="0"/>
              <a:t>17/05/2019</a:t>
            </a:fld>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3607858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54C65E5-D413-4D66-A2BE-FD040A3F55DC}" type="datetime1">
              <a:rPr lang="en-GB" smtClean="0"/>
              <a:t>17/05/2019</a:t>
            </a:fld>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179854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AFFC85D-6DDD-439A-9A41-7C453475944F}" type="datetime1">
              <a:rPr lang="en-GB" smtClean="0"/>
              <a:t>17/05/2019</a:t>
            </a:fld>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1710217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967DDC9-B874-412E-9B84-CF91310AA155}" type="datetime1">
              <a:rPr lang="en-GB" smtClean="0"/>
              <a:t>17/05/2019</a:t>
            </a:fld>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309566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13B1AAB-404A-4254-84D5-F92932EC4990}" type="datetime1">
              <a:rPr lang="en-GB" smtClean="0"/>
              <a:t>17/05/2019</a:t>
            </a:fld>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1287760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831FEF-999A-4878-A247-FF26C1AFC5D6}" type="datetime1">
              <a:rPr lang="en-GB" smtClean="0"/>
              <a:t>17/05/2019</a:t>
            </a:fld>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1131458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65212" y="358165"/>
            <a:ext cx="8229600" cy="854968"/>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67544" y="1268760"/>
            <a:ext cx="8496944" cy="51705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6"/>
          <p:cNvSpPr/>
          <p:nvPr userDrawn="1"/>
        </p:nvSpPr>
        <p:spPr>
          <a:xfrm>
            <a:off x="0" y="0"/>
            <a:ext cx="323528" cy="6858000"/>
          </a:xfrm>
          <a:prstGeom prst="rect">
            <a:avLst/>
          </a:prstGeom>
          <a:gradFill flip="none" rotWithShape="1">
            <a:gsLst>
              <a:gs pos="0">
                <a:schemeClr val="accent5">
                  <a:lumMod val="60000"/>
                  <a:lumOff val="40000"/>
                  <a:shade val="30000"/>
                  <a:satMod val="115000"/>
                </a:schemeClr>
              </a:gs>
              <a:gs pos="50000">
                <a:schemeClr val="accent5">
                  <a:lumMod val="60000"/>
                  <a:lumOff val="40000"/>
                  <a:shade val="67500"/>
                  <a:satMod val="115000"/>
                </a:schemeClr>
              </a:gs>
              <a:gs pos="100000">
                <a:schemeClr val="accent5">
                  <a:lumMod val="60000"/>
                  <a:lumOff val="40000"/>
                  <a:shade val="100000"/>
                  <a:satMod val="115000"/>
                </a:schemeClr>
              </a:gs>
            </a:gsLst>
            <a:lin ang="16200000" scaled="1"/>
            <a:tileRect/>
          </a:gra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 Box 7"/>
          <p:cNvSpPr txBox="1">
            <a:spLocks noChangeArrowheads="1"/>
          </p:cNvSpPr>
          <p:nvPr userDrawn="1"/>
        </p:nvSpPr>
        <p:spPr bwMode="auto">
          <a:xfrm>
            <a:off x="521550" y="-11167"/>
            <a:ext cx="83169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1" hangingPunct="1">
              <a:spcBef>
                <a:spcPct val="50000"/>
              </a:spcBef>
              <a:defRPr/>
            </a:pPr>
            <a:r>
              <a:rPr lang="en-GB" sz="1800" b="1" u="sng" kern="1200" dirty="0" err="1">
                <a:solidFill>
                  <a:schemeClr val="bg1">
                    <a:lumMod val="85000"/>
                  </a:schemeClr>
                </a:solidFill>
                <a:latin typeface="Arial" charset="0"/>
                <a:ea typeface="+mn-ea"/>
                <a:cs typeface="+mn-cs"/>
              </a:rPr>
              <a:t>ComputerScienceUK</a:t>
            </a:r>
            <a:r>
              <a:rPr lang="en-GB" sz="1800" b="1" u="sng" kern="1200" baseline="0" dirty="0">
                <a:solidFill>
                  <a:schemeClr val="bg1">
                    <a:lumMod val="85000"/>
                  </a:schemeClr>
                </a:solidFill>
                <a:latin typeface="Arial" charset="0"/>
                <a:ea typeface="+mn-ea"/>
                <a:cs typeface="+mn-cs"/>
              </a:rPr>
              <a:t> </a:t>
            </a:r>
            <a:r>
              <a:rPr lang="en-GB" sz="1800" b="1" u="sng" kern="1200" dirty="0">
                <a:solidFill>
                  <a:schemeClr val="bg1">
                    <a:lumMod val="85000"/>
                  </a:schemeClr>
                </a:solidFill>
                <a:latin typeface="Arial" charset="0"/>
                <a:ea typeface="+mn-ea"/>
                <a:cs typeface="+mn-cs"/>
              </a:rPr>
              <a:t>Programming Guide – Object Oriented Programming</a:t>
            </a: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73952" y="6430957"/>
            <a:ext cx="1522512" cy="377582"/>
          </a:xfrm>
          <a:prstGeom prst="rect">
            <a:avLst/>
          </a:prstGeom>
        </p:spPr>
      </p:pic>
      <p:sp>
        <p:nvSpPr>
          <p:cNvPr id="10" name="TextBox 8"/>
          <p:cNvSpPr txBox="1"/>
          <p:nvPr userDrawn="1"/>
        </p:nvSpPr>
        <p:spPr>
          <a:xfrm>
            <a:off x="6019578" y="6520507"/>
            <a:ext cx="2872902" cy="307777"/>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dirty="0"/>
              <a:t>www.computerscienceuk.com</a:t>
            </a:r>
          </a:p>
        </p:txBody>
      </p:sp>
    </p:spTree>
    <p:extLst>
      <p:ext uri="{BB962C8B-B14F-4D97-AF65-F5344CB8AC3E}">
        <p14:creationId xmlns:p14="http://schemas.microsoft.com/office/powerpoint/2010/main" val="521074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tmp"/><Relationship Id="rId2" Type="http://schemas.openxmlformats.org/officeDocument/2006/relationships/image" Target="../media/image17.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0.tmp"/><Relationship Id="rId2" Type="http://schemas.openxmlformats.org/officeDocument/2006/relationships/image" Target="../media/image19.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2.tmp"/><Relationship Id="rId2" Type="http://schemas.openxmlformats.org/officeDocument/2006/relationships/image" Target="../media/image21.tmp"/><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999" y="2708920"/>
            <a:ext cx="7772400" cy="1063898"/>
          </a:xfrm>
        </p:spPr>
        <p:txBody>
          <a:bodyPr>
            <a:normAutofit fontScale="90000"/>
          </a:bodyPr>
          <a:lstStyle/>
          <a:p>
            <a:r>
              <a:rPr lang="en-GB" dirty="0"/>
              <a:t>Introduction to Object Oriented Programming</a:t>
            </a:r>
          </a:p>
        </p:txBody>
      </p:sp>
      <p:sp>
        <p:nvSpPr>
          <p:cNvPr id="3" name="Subtitle 2"/>
          <p:cNvSpPr>
            <a:spLocks noGrp="1"/>
          </p:cNvSpPr>
          <p:nvPr>
            <p:ph type="subTitle" idx="1"/>
          </p:nvPr>
        </p:nvSpPr>
        <p:spPr>
          <a:xfrm>
            <a:off x="1115616" y="4221088"/>
            <a:ext cx="7128792" cy="1752600"/>
          </a:xfrm>
        </p:spPr>
        <p:txBody>
          <a:bodyPr/>
          <a:lstStyle/>
          <a:p>
            <a:r>
              <a:rPr lang="en-GB" dirty="0"/>
              <a:t>Programming Guides</a:t>
            </a:r>
          </a:p>
        </p:txBody>
      </p:sp>
      <p:pic>
        <p:nvPicPr>
          <p:cNvPr id="1026" name="Picture 2" descr="https://revisecomputerscience.com/wp-content/uploads/2016/10/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4107" y="1102350"/>
            <a:ext cx="1656184" cy="1382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686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5" y="1308799"/>
            <a:ext cx="5872274" cy="4531355"/>
          </a:xfrm>
          <a:ln>
            <a:noFill/>
          </a:ln>
        </p:spPr>
        <p:style>
          <a:lnRef idx="2">
            <a:schemeClr val="accent3"/>
          </a:lnRef>
          <a:fillRef idx="1">
            <a:schemeClr val="lt1"/>
          </a:fillRef>
          <a:effectRef idx="0">
            <a:schemeClr val="accent3"/>
          </a:effectRef>
          <a:fontRef idx="minor">
            <a:schemeClr val="dk1"/>
          </a:fontRef>
        </p:style>
        <p:txBody>
          <a:bodyPr>
            <a:normAutofit fontScale="62500" lnSpcReduction="20000"/>
          </a:bodyPr>
          <a:lstStyle/>
          <a:p>
            <a:pPr marL="0" indent="0">
              <a:buNone/>
            </a:pPr>
            <a:r>
              <a:rPr lang="en-GB" b="1" dirty="0"/>
              <a:t>The Human Example</a:t>
            </a:r>
          </a:p>
          <a:p>
            <a:pPr marL="0" indent="0">
              <a:buNone/>
            </a:pPr>
            <a:endParaRPr lang="en-GB" dirty="0"/>
          </a:p>
          <a:p>
            <a:pPr marL="0" indent="0">
              <a:buNone/>
            </a:pPr>
            <a:endParaRPr lang="en-GB" dirty="0"/>
          </a:p>
          <a:p>
            <a:pPr marL="0" indent="0">
              <a:buNone/>
            </a:pPr>
            <a:r>
              <a:rPr lang="en-GB" dirty="0"/>
              <a:t>To create a ‘Human Class’ would need to first design our class.</a:t>
            </a:r>
          </a:p>
          <a:p>
            <a:pPr marL="0" indent="0">
              <a:buNone/>
            </a:pPr>
            <a:endParaRPr lang="en-GB" dirty="0"/>
          </a:p>
          <a:p>
            <a:pPr marL="0" indent="0">
              <a:buNone/>
            </a:pPr>
            <a:r>
              <a:rPr lang="en-GB" dirty="0"/>
              <a:t>We give the class a name.</a:t>
            </a:r>
          </a:p>
          <a:p>
            <a:pPr marL="0" indent="0">
              <a:buNone/>
            </a:pPr>
            <a:endParaRPr lang="en-GB" dirty="0"/>
          </a:p>
          <a:p>
            <a:pPr marL="0" indent="0">
              <a:buNone/>
            </a:pPr>
            <a:r>
              <a:rPr lang="en-GB" dirty="0"/>
              <a:t>We then give the class attributes (characteristics of a human) such as name, age, nationality and gender.</a:t>
            </a:r>
          </a:p>
          <a:p>
            <a:pPr marL="0" indent="0">
              <a:buNone/>
            </a:pPr>
            <a:endParaRPr lang="en-GB" dirty="0"/>
          </a:p>
          <a:p>
            <a:pPr marL="0" indent="0">
              <a:buNone/>
            </a:pPr>
            <a:r>
              <a:rPr lang="en-GB" dirty="0"/>
              <a:t>We also give the class methods (things that humans do) such as speaking, eating, telling a joke.</a:t>
            </a:r>
          </a:p>
          <a:p>
            <a:pPr marL="0" indent="0">
              <a:buNone/>
            </a:pPr>
            <a:endParaRPr lang="en-GB" dirty="0"/>
          </a:p>
        </p:txBody>
      </p:sp>
      <p:grpSp>
        <p:nvGrpSpPr>
          <p:cNvPr id="6" name="Group 5"/>
          <p:cNvGrpSpPr/>
          <p:nvPr/>
        </p:nvGrpSpPr>
        <p:grpSpPr>
          <a:xfrm>
            <a:off x="7169785" y="1794871"/>
            <a:ext cx="1049193" cy="1518325"/>
            <a:chOff x="0" y="0"/>
            <a:chExt cx="1673525" cy="2820838"/>
          </a:xfrm>
        </p:grpSpPr>
        <p:pic>
          <p:nvPicPr>
            <p:cNvPr id="16" name="Picture 15"/>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31321" y="0"/>
              <a:ext cx="785004" cy="1785668"/>
            </a:xfrm>
            <a:prstGeom prst="rect">
              <a:avLst/>
            </a:prstGeom>
          </p:spPr>
        </p:pic>
        <p:grpSp>
          <p:nvGrpSpPr>
            <p:cNvPr id="17" name="Group 16"/>
            <p:cNvGrpSpPr/>
            <p:nvPr/>
          </p:nvGrpSpPr>
          <p:grpSpPr>
            <a:xfrm>
              <a:off x="0" y="1785668"/>
              <a:ext cx="1673525" cy="1035170"/>
              <a:chOff x="0" y="0"/>
              <a:chExt cx="1673525" cy="1035170"/>
            </a:xfrm>
          </p:grpSpPr>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345057" cy="793630"/>
              </a:xfrm>
              <a:prstGeom prst="rect">
                <a:avLst/>
              </a:prstGeom>
            </p:spPr>
          </p:pic>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1925" y="155276"/>
                <a:ext cx="345057" cy="793630"/>
              </a:xfrm>
              <a:prstGeom prst="rect">
                <a:avLst/>
              </a:prstGeom>
            </p:spPr>
          </p:pic>
          <p:pic>
            <p:nvPicPr>
              <p:cNvPr id="24"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6982" y="241540"/>
                <a:ext cx="345056" cy="793630"/>
              </a:xfrm>
              <a:prstGeom prst="rect">
                <a:avLst/>
              </a:prstGeom>
            </p:spPr>
          </p:pic>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038" y="155276"/>
                <a:ext cx="345057" cy="793630"/>
              </a:xfrm>
              <a:prstGeom prst="rect">
                <a:avLst/>
              </a:prstGeom>
            </p:spPr>
          </p:pic>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468" y="8627"/>
                <a:ext cx="345057" cy="793630"/>
              </a:xfrm>
              <a:prstGeom prst="rect">
                <a:avLst/>
              </a:prstGeom>
            </p:spPr>
          </p:pic>
        </p:grpSp>
        <p:cxnSp>
          <p:nvCxnSpPr>
            <p:cNvPr id="18" name="Straight Arrow Connector 17"/>
            <p:cNvCxnSpPr/>
            <p:nvPr/>
          </p:nvCxnSpPr>
          <p:spPr>
            <a:xfrm flipH="1">
              <a:off x="431321" y="1492370"/>
              <a:ext cx="120770" cy="301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586597" y="1785668"/>
              <a:ext cx="120650" cy="301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957532" y="1785668"/>
              <a:ext cx="94615" cy="29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1121434" y="1492370"/>
              <a:ext cx="94615" cy="29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6785064" y="3437782"/>
            <a:ext cx="1819021" cy="2439490"/>
            <a:chOff x="0" y="0"/>
            <a:chExt cx="2208362" cy="2605177"/>
          </a:xfrm>
        </p:grpSpPr>
        <p:grpSp>
          <p:nvGrpSpPr>
            <p:cNvPr id="9" name="Group 8"/>
            <p:cNvGrpSpPr/>
            <p:nvPr/>
          </p:nvGrpSpPr>
          <p:grpSpPr>
            <a:xfrm>
              <a:off x="0" y="0"/>
              <a:ext cx="2208362" cy="2605177"/>
              <a:chOff x="0" y="0"/>
              <a:chExt cx="2208362" cy="2993366"/>
            </a:xfrm>
          </p:grpSpPr>
          <p:sp>
            <p:nvSpPr>
              <p:cNvPr id="13" name="Flowchart: Alternate Process 12"/>
              <p:cNvSpPr/>
              <p:nvPr/>
            </p:nvSpPr>
            <p:spPr>
              <a:xfrm>
                <a:off x="0" y="0"/>
                <a:ext cx="2208362" cy="2993366"/>
              </a:xfrm>
              <a:prstGeom prst="flowChartAlternateProcess">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cxnSp>
            <p:nvCxnSpPr>
              <p:cNvPr id="14" name="Straight Connector 13"/>
              <p:cNvCxnSpPr/>
              <p:nvPr/>
            </p:nvCxnSpPr>
            <p:spPr>
              <a:xfrm>
                <a:off x="0" y="543464"/>
                <a:ext cx="2207895"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15" name="Straight Connector 14"/>
              <p:cNvCxnSpPr/>
              <p:nvPr/>
            </p:nvCxnSpPr>
            <p:spPr>
              <a:xfrm>
                <a:off x="0" y="1733910"/>
                <a:ext cx="2207895" cy="0"/>
              </a:xfrm>
              <a:prstGeom prst="line">
                <a:avLst/>
              </a:prstGeom>
            </p:spPr>
            <p:style>
              <a:lnRef idx="2">
                <a:schemeClr val="accent6"/>
              </a:lnRef>
              <a:fillRef idx="0">
                <a:schemeClr val="accent6"/>
              </a:fillRef>
              <a:effectRef idx="1">
                <a:schemeClr val="accent6"/>
              </a:effectRef>
              <a:fontRef idx="minor">
                <a:schemeClr val="tx1"/>
              </a:fontRef>
            </p:style>
          </p:cxnSp>
        </p:grpSp>
        <p:sp>
          <p:nvSpPr>
            <p:cNvPr id="10" name="Text Box 1024"/>
            <p:cNvSpPr txBox="1"/>
            <p:nvPr/>
          </p:nvSpPr>
          <p:spPr>
            <a:xfrm>
              <a:off x="257175" y="57150"/>
              <a:ext cx="1742536" cy="36195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n-GB" sz="900" b="1">
                  <a:effectLst/>
                  <a:latin typeface="Century Gothic" panose="020B0502020202020204" pitchFamily="34" charset="0"/>
                  <a:ea typeface="Calibri" panose="020F0502020204030204" pitchFamily="34" charset="0"/>
                  <a:cs typeface="Times New Roman" panose="02020603050405020304" pitchFamily="18" charset="0"/>
                </a:rPr>
                <a:t>Class Name:</a:t>
              </a:r>
              <a:endParaRPr lang="en-GB" sz="1100">
                <a:effectLst/>
                <a:ea typeface="Calibri" panose="020F0502020204030204" pitchFamily="34" charset="0"/>
                <a:cs typeface="Times New Roman" panose="02020603050405020304" pitchFamily="18" charset="0"/>
              </a:endParaRPr>
            </a:p>
            <a:p>
              <a:pPr algn="ctr">
                <a:lnSpc>
                  <a:spcPct val="107000"/>
                </a:lnSpc>
                <a:spcAft>
                  <a:spcPts val="0"/>
                </a:spcAft>
              </a:pPr>
              <a:r>
                <a:rPr lang="en-GB" sz="900">
                  <a:effectLst/>
                  <a:latin typeface="Century Gothic" panose="020B0502020202020204" pitchFamily="34" charset="0"/>
                  <a:ea typeface="Calibri" panose="020F0502020204030204" pitchFamily="34" charset="0"/>
                  <a:cs typeface="Times New Roman" panose="02020603050405020304" pitchFamily="18" charset="0"/>
                </a:rPr>
                <a:t>Human</a:t>
              </a:r>
              <a:endParaRPr lang="en-GB" sz="1100">
                <a:effectLst/>
                <a:ea typeface="Calibri" panose="020F0502020204030204" pitchFamily="34" charset="0"/>
                <a:cs typeface="Times New Roman" panose="02020603050405020304" pitchFamily="18" charset="0"/>
              </a:endParaRPr>
            </a:p>
          </p:txBody>
        </p:sp>
        <p:sp>
          <p:nvSpPr>
            <p:cNvPr id="11" name="Text Box 1025"/>
            <p:cNvSpPr txBox="1"/>
            <p:nvPr/>
          </p:nvSpPr>
          <p:spPr>
            <a:xfrm>
              <a:off x="257175" y="552450"/>
              <a:ext cx="1742536" cy="86233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n-GB" sz="900" b="1" dirty="0">
                  <a:effectLst/>
                  <a:latin typeface="Century Gothic" panose="020B0502020202020204" pitchFamily="34" charset="0"/>
                  <a:ea typeface="Calibri" panose="020F0502020204030204" pitchFamily="34" charset="0"/>
                  <a:cs typeface="Times New Roman" panose="02020603050405020304" pitchFamily="18" charset="0"/>
                </a:rPr>
                <a:t>Attributes:</a:t>
              </a:r>
              <a:endParaRPr lang="en-GB" sz="1100" dirty="0">
                <a:effectLst/>
                <a:ea typeface="Calibri" panose="020F0502020204030204" pitchFamily="34" charset="0"/>
                <a:cs typeface="Times New Roman" panose="02020603050405020304" pitchFamily="18" charset="0"/>
              </a:endParaRPr>
            </a:p>
            <a:p>
              <a:pPr algn="ctr">
                <a:lnSpc>
                  <a:spcPct val="107000"/>
                </a:lnSpc>
                <a:spcAft>
                  <a:spcPts val="0"/>
                </a:spcAft>
              </a:pPr>
              <a:r>
                <a:rPr lang="en-GB" sz="900" dirty="0">
                  <a:effectLst/>
                  <a:latin typeface="Century Gothic" panose="020B0502020202020204" pitchFamily="34" charset="0"/>
                  <a:ea typeface="Calibri" panose="020F0502020204030204" pitchFamily="34" charset="0"/>
                  <a:cs typeface="Times New Roman" panose="02020603050405020304" pitchFamily="18" charset="0"/>
                </a:rPr>
                <a:t>Name</a:t>
              </a:r>
              <a:endParaRPr lang="en-GB" sz="1100" dirty="0">
                <a:effectLst/>
                <a:ea typeface="Calibri" panose="020F0502020204030204" pitchFamily="34" charset="0"/>
                <a:cs typeface="Times New Roman" panose="02020603050405020304" pitchFamily="18" charset="0"/>
              </a:endParaRPr>
            </a:p>
            <a:p>
              <a:pPr algn="ctr">
                <a:lnSpc>
                  <a:spcPct val="107000"/>
                </a:lnSpc>
                <a:spcAft>
                  <a:spcPts val="0"/>
                </a:spcAft>
              </a:pPr>
              <a:r>
                <a:rPr lang="en-GB" sz="900" dirty="0">
                  <a:effectLst/>
                  <a:latin typeface="Century Gothic" panose="020B0502020202020204" pitchFamily="34" charset="0"/>
                  <a:ea typeface="Calibri" panose="020F0502020204030204" pitchFamily="34" charset="0"/>
                  <a:cs typeface="Times New Roman" panose="02020603050405020304" pitchFamily="18" charset="0"/>
                </a:rPr>
                <a:t>Age</a:t>
              </a:r>
              <a:endParaRPr lang="en-GB" sz="1100" dirty="0">
                <a:effectLst/>
                <a:ea typeface="Calibri" panose="020F0502020204030204" pitchFamily="34" charset="0"/>
                <a:cs typeface="Times New Roman" panose="02020603050405020304" pitchFamily="18" charset="0"/>
              </a:endParaRPr>
            </a:p>
            <a:p>
              <a:pPr algn="ctr">
                <a:lnSpc>
                  <a:spcPct val="107000"/>
                </a:lnSpc>
                <a:spcAft>
                  <a:spcPts val="0"/>
                </a:spcAft>
              </a:pPr>
              <a:r>
                <a:rPr lang="en-GB" sz="900" dirty="0">
                  <a:effectLst/>
                  <a:latin typeface="Century Gothic" panose="020B0502020202020204" pitchFamily="34" charset="0"/>
                  <a:ea typeface="Calibri" panose="020F0502020204030204" pitchFamily="34" charset="0"/>
                  <a:cs typeface="Times New Roman" panose="02020603050405020304" pitchFamily="18" charset="0"/>
                </a:rPr>
                <a:t>Nationality</a:t>
              </a:r>
              <a:endParaRPr lang="en-GB" sz="1100" dirty="0">
                <a:effectLst/>
                <a:ea typeface="Calibri" panose="020F0502020204030204" pitchFamily="34" charset="0"/>
                <a:cs typeface="Times New Roman" panose="02020603050405020304" pitchFamily="18" charset="0"/>
              </a:endParaRPr>
            </a:p>
            <a:p>
              <a:pPr algn="ctr">
                <a:lnSpc>
                  <a:spcPct val="107000"/>
                </a:lnSpc>
                <a:spcAft>
                  <a:spcPts val="0"/>
                </a:spcAft>
              </a:pPr>
              <a:r>
                <a:rPr lang="en-GB" sz="900" dirty="0">
                  <a:effectLst/>
                  <a:latin typeface="Century Gothic" panose="020B0502020202020204" pitchFamily="34" charset="0"/>
                  <a:ea typeface="Calibri" panose="020F0502020204030204" pitchFamily="34" charset="0"/>
                  <a:cs typeface="Times New Roman" panose="02020603050405020304" pitchFamily="18" charset="0"/>
                </a:rPr>
                <a:t>Gender</a:t>
              </a:r>
              <a:endParaRPr lang="en-GB" sz="1100" dirty="0">
                <a:effectLst/>
                <a:ea typeface="Calibri" panose="020F0502020204030204" pitchFamily="34" charset="0"/>
                <a:cs typeface="Times New Roman" panose="02020603050405020304" pitchFamily="18" charset="0"/>
              </a:endParaRPr>
            </a:p>
          </p:txBody>
        </p:sp>
        <p:sp>
          <p:nvSpPr>
            <p:cNvPr id="12" name="Text Box 1027"/>
            <p:cNvSpPr txBox="1"/>
            <p:nvPr/>
          </p:nvSpPr>
          <p:spPr>
            <a:xfrm>
              <a:off x="257175" y="1590675"/>
              <a:ext cx="1742536" cy="77597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n-GB" sz="900" b="1">
                  <a:effectLst/>
                  <a:latin typeface="Century Gothic" panose="020B0502020202020204" pitchFamily="34" charset="0"/>
                  <a:ea typeface="Calibri" panose="020F0502020204030204" pitchFamily="34" charset="0"/>
                  <a:cs typeface="Times New Roman" panose="02020603050405020304" pitchFamily="18" charset="0"/>
                </a:rPr>
                <a:t>Methods:</a:t>
              </a:r>
              <a:endParaRPr lang="en-GB" sz="1100">
                <a:effectLst/>
                <a:ea typeface="Calibri" panose="020F0502020204030204" pitchFamily="34" charset="0"/>
                <a:cs typeface="Times New Roman" panose="02020603050405020304" pitchFamily="18" charset="0"/>
              </a:endParaRPr>
            </a:p>
            <a:p>
              <a:pPr algn="ctr">
                <a:lnSpc>
                  <a:spcPct val="107000"/>
                </a:lnSpc>
                <a:spcAft>
                  <a:spcPts val="0"/>
                </a:spcAft>
              </a:pPr>
              <a:r>
                <a:rPr lang="en-GB" sz="900">
                  <a:effectLst/>
                  <a:latin typeface="Century Gothic" panose="020B0502020202020204" pitchFamily="34" charset="0"/>
                  <a:ea typeface="Calibri" panose="020F0502020204030204" pitchFamily="34" charset="0"/>
                  <a:cs typeface="Times New Roman" panose="02020603050405020304" pitchFamily="18" charset="0"/>
                </a:rPr>
                <a:t>Speak</a:t>
              </a:r>
              <a:endParaRPr lang="en-GB" sz="1100">
                <a:effectLst/>
                <a:ea typeface="Calibri" panose="020F0502020204030204" pitchFamily="34" charset="0"/>
                <a:cs typeface="Times New Roman" panose="02020603050405020304" pitchFamily="18" charset="0"/>
              </a:endParaRPr>
            </a:p>
            <a:p>
              <a:pPr algn="ctr">
                <a:lnSpc>
                  <a:spcPct val="107000"/>
                </a:lnSpc>
                <a:spcAft>
                  <a:spcPts val="0"/>
                </a:spcAft>
              </a:pPr>
              <a:r>
                <a:rPr lang="en-GB" sz="900">
                  <a:effectLst/>
                  <a:latin typeface="Century Gothic" panose="020B0502020202020204" pitchFamily="34" charset="0"/>
                  <a:ea typeface="Calibri" panose="020F0502020204030204" pitchFamily="34" charset="0"/>
                  <a:cs typeface="Times New Roman" panose="02020603050405020304" pitchFamily="18" charset="0"/>
                </a:rPr>
                <a:t>Eat</a:t>
              </a:r>
              <a:endParaRPr lang="en-GB" sz="1100">
                <a:effectLst/>
                <a:ea typeface="Calibri" panose="020F0502020204030204" pitchFamily="34" charset="0"/>
                <a:cs typeface="Times New Roman" panose="02020603050405020304" pitchFamily="18" charset="0"/>
              </a:endParaRPr>
            </a:p>
            <a:p>
              <a:pPr algn="ctr">
                <a:lnSpc>
                  <a:spcPct val="107000"/>
                </a:lnSpc>
                <a:spcAft>
                  <a:spcPts val="0"/>
                </a:spcAft>
              </a:pPr>
              <a:r>
                <a:rPr lang="en-GB" sz="900">
                  <a:effectLst/>
                  <a:latin typeface="Century Gothic" panose="020B0502020202020204" pitchFamily="34" charset="0"/>
                  <a:ea typeface="Calibri" panose="020F0502020204030204" pitchFamily="34" charset="0"/>
                  <a:cs typeface="Times New Roman" panose="02020603050405020304" pitchFamily="18" charset="0"/>
                </a:rPr>
                <a:t>Tell a Joke</a:t>
              </a:r>
              <a:endParaRPr lang="en-GB" sz="1100">
                <a:effectLst/>
                <a:ea typeface="Calibri" panose="020F0502020204030204" pitchFamily="34" charset="0"/>
                <a:cs typeface="Times New Roman" panose="02020603050405020304" pitchFamily="18" charset="0"/>
              </a:endParaRPr>
            </a:p>
          </p:txBody>
        </p:sp>
      </p:grpSp>
      <p:cxnSp>
        <p:nvCxnSpPr>
          <p:cNvPr id="29" name="Straight Arrow Connector 28"/>
          <p:cNvCxnSpPr>
            <a:cxnSpLocks/>
          </p:cNvCxnSpPr>
          <p:nvPr/>
        </p:nvCxnSpPr>
        <p:spPr>
          <a:xfrm>
            <a:off x="4932040" y="3266764"/>
            <a:ext cx="1676887" cy="3025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p:cNvCxnSpPr>
            <a:cxnSpLocks/>
          </p:cNvCxnSpPr>
          <p:nvPr/>
        </p:nvCxnSpPr>
        <p:spPr>
          <a:xfrm>
            <a:off x="6156176" y="4149080"/>
            <a:ext cx="457023" cy="679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p:cNvCxnSpPr>
            <a:cxnSpLocks/>
          </p:cNvCxnSpPr>
          <p:nvPr/>
        </p:nvCxnSpPr>
        <p:spPr>
          <a:xfrm>
            <a:off x="6192050" y="5290600"/>
            <a:ext cx="416877"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2" name="Title 1">
            <a:extLst>
              <a:ext uri="{FF2B5EF4-FFF2-40B4-BE49-F238E27FC236}">
                <a16:creationId xmlns:a16="http://schemas.microsoft.com/office/drawing/2014/main" id="{61012799-EE19-4465-94C0-13C0A3AA99EC}"/>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984956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6113"/>
            <a:ext cx="8496944" cy="3275015"/>
          </a:xfrm>
          <a:ln>
            <a:noFill/>
          </a:ln>
        </p:spPr>
        <p:style>
          <a:lnRef idx="2">
            <a:schemeClr val="accent3"/>
          </a:lnRef>
          <a:fillRef idx="1">
            <a:schemeClr val="lt1"/>
          </a:fillRef>
          <a:effectRef idx="0">
            <a:schemeClr val="accent3"/>
          </a:effectRef>
          <a:fontRef idx="minor">
            <a:schemeClr val="dk1"/>
          </a:fontRef>
        </p:style>
        <p:txBody>
          <a:bodyPr>
            <a:normAutofit fontScale="70000" lnSpcReduction="20000"/>
          </a:bodyPr>
          <a:lstStyle/>
          <a:p>
            <a:pPr marL="0" indent="0">
              <a:buNone/>
            </a:pPr>
            <a:r>
              <a:rPr lang="en-GB" b="1" dirty="0"/>
              <a:t>Programming a Class in Python</a:t>
            </a:r>
            <a:endParaRPr lang="en-GB" dirty="0"/>
          </a:p>
          <a:p>
            <a:pPr marL="0" indent="0">
              <a:buNone/>
            </a:pPr>
            <a:endParaRPr lang="en-GB" dirty="0"/>
          </a:p>
          <a:p>
            <a:pPr marL="0" indent="0">
              <a:buNone/>
            </a:pPr>
            <a:r>
              <a:rPr lang="en-GB" dirty="0"/>
              <a:t>So, we have planned out our class. But how do we actually write one in the Python programming language?</a:t>
            </a:r>
          </a:p>
          <a:p>
            <a:pPr marL="0" indent="0">
              <a:buNone/>
            </a:pPr>
            <a:endParaRPr lang="en-GB" dirty="0"/>
          </a:p>
          <a:p>
            <a:pPr marL="0" indent="0">
              <a:buNone/>
            </a:pPr>
            <a:r>
              <a:rPr lang="en-GB" dirty="0"/>
              <a:t>We begin defining our class by giving it a </a:t>
            </a:r>
            <a:r>
              <a:rPr lang="en-GB" b="1" dirty="0"/>
              <a:t>name</a:t>
            </a:r>
            <a:r>
              <a:rPr lang="en-GB" dirty="0"/>
              <a:t>.</a:t>
            </a:r>
          </a:p>
          <a:p>
            <a:pPr marL="0" indent="0">
              <a:buNone/>
            </a:pPr>
            <a:endParaRPr lang="en-GB" dirty="0"/>
          </a:p>
          <a:p>
            <a:pPr marL="0" indent="0">
              <a:buNone/>
            </a:pPr>
            <a:endParaRPr lang="en-GB" dirty="0"/>
          </a:p>
          <a:p>
            <a:pPr marL="0" indent="0">
              <a:buNone/>
            </a:pPr>
            <a:r>
              <a:rPr lang="en-GB" dirty="0"/>
              <a:t>Next, indented underneath, we define our class </a:t>
            </a:r>
            <a:r>
              <a:rPr lang="en-GB" b="1" dirty="0"/>
              <a:t>attributes</a:t>
            </a:r>
            <a:r>
              <a:rPr lang="en-GB" dirty="0"/>
              <a:t>.</a:t>
            </a:r>
          </a:p>
          <a:p>
            <a:pPr marL="0" indent="0">
              <a:buNone/>
            </a:pPr>
            <a:endParaRPr lang="en-GB" dirty="0"/>
          </a:p>
          <a:p>
            <a:pPr marL="0" indent="0">
              <a:buNone/>
            </a:pPr>
            <a:endParaRPr lang="en-GB" dirty="0"/>
          </a:p>
        </p:txBody>
      </p:sp>
      <p:pic>
        <p:nvPicPr>
          <p:cNvPr id="11" name="Picture 10"/>
          <p:cNvPicPr/>
          <p:nvPr/>
        </p:nvPicPr>
        <p:blipFill rotWithShape="1">
          <a:blip r:embed="rId2">
            <a:extLst>
              <a:ext uri="{28A0092B-C50C-407E-A947-70E740481C1C}">
                <a14:useLocalDpi xmlns:a14="http://schemas.microsoft.com/office/drawing/2010/main" val="0"/>
              </a:ext>
            </a:extLst>
          </a:blip>
          <a:srcRect l="1322" t="12507" r="11700" b="20377"/>
          <a:stretch/>
        </p:blipFill>
        <p:spPr bwMode="auto">
          <a:xfrm>
            <a:off x="3859718" y="3429000"/>
            <a:ext cx="1712595" cy="285115"/>
          </a:xfrm>
          <a:prstGeom prst="rect">
            <a:avLst/>
          </a:prstGeom>
          <a:ln w="9525" cap="flat" cmpd="sng" algn="ctr">
            <a:solidFill>
              <a:srgbClr val="5B9BD5"/>
            </a:solidFill>
            <a:prstDash val="solid"/>
            <a:round/>
            <a:headEnd type="none" w="med" len="med"/>
            <a:tailEnd type="none" w="med" len="med"/>
          </a:ln>
          <a:extLst>
            <a:ext uri="{53640926-AAD7-44D8-BBD7-CCE9431645EC}">
              <a14:shadowObscured xmlns:a14="http://schemas.microsoft.com/office/drawing/2010/main"/>
            </a:ext>
          </a:extLst>
        </p:spPr>
      </p:pic>
      <p:pic>
        <p:nvPicPr>
          <p:cNvPr id="12" name="Picture 11"/>
          <p:cNvPicPr/>
          <p:nvPr/>
        </p:nvPicPr>
        <p:blipFill>
          <a:blip r:embed="rId3">
            <a:extLst>
              <a:ext uri="{28A0092B-C50C-407E-A947-70E740481C1C}">
                <a14:useLocalDpi xmlns:a14="http://schemas.microsoft.com/office/drawing/2010/main" val="0"/>
              </a:ext>
            </a:extLst>
          </a:blip>
          <a:stretch>
            <a:fillRect/>
          </a:stretch>
        </p:blipFill>
        <p:spPr>
          <a:xfrm>
            <a:off x="2982321" y="4355787"/>
            <a:ext cx="5915660" cy="1809750"/>
          </a:xfrm>
          <a:prstGeom prst="rect">
            <a:avLst/>
          </a:prstGeom>
          <a:ln>
            <a:solidFill>
              <a:schemeClr val="accent1"/>
            </a:solidFill>
          </a:ln>
        </p:spPr>
      </p:pic>
      <p:sp>
        <p:nvSpPr>
          <p:cNvPr id="5" name="TextBox 4"/>
          <p:cNvSpPr txBox="1"/>
          <p:nvPr/>
        </p:nvSpPr>
        <p:spPr>
          <a:xfrm>
            <a:off x="467544" y="4857259"/>
            <a:ext cx="2243507" cy="1477328"/>
          </a:xfrm>
          <a:prstGeom prst="rect">
            <a:avLst/>
          </a:prstGeom>
          <a:noFill/>
        </p:spPr>
        <p:txBody>
          <a:bodyPr wrap="square" rtlCol="0">
            <a:spAutoFit/>
          </a:bodyPr>
          <a:lstStyle/>
          <a:p>
            <a:r>
              <a:rPr lang="en-GB" b="1" dirty="0"/>
              <a:t>Class Constructor</a:t>
            </a:r>
          </a:p>
          <a:p>
            <a:endParaRPr lang="en-GB" dirty="0"/>
          </a:p>
          <a:p>
            <a:r>
              <a:rPr lang="en-GB" dirty="0"/>
              <a:t>Constructs the attributes of our class.</a:t>
            </a:r>
          </a:p>
        </p:txBody>
      </p:sp>
      <p:cxnSp>
        <p:nvCxnSpPr>
          <p:cNvPr id="8" name="Straight Arrow Connector 7"/>
          <p:cNvCxnSpPr/>
          <p:nvPr/>
        </p:nvCxnSpPr>
        <p:spPr>
          <a:xfrm flipV="1">
            <a:off x="2625033" y="4814159"/>
            <a:ext cx="578815" cy="2710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Title 1">
            <a:extLst>
              <a:ext uri="{FF2B5EF4-FFF2-40B4-BE49-F238E27FC236}">
                <a16:creationId xmlns:a16="http://schemas.microsoft.com/office/drawing/2014/main" id="{41DDA0B6-3918-419E-BCEF-ABCE1139D365}"/>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366381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760631"/>
          </a:xfrm>
          <a:ln>
            <a:noFill/>
          </a:ln>
        </p:spPr>
        <p:style>
          <a:lnRef idx="2">
            <a:schemeClr val="accent3"/>
          </a:lnRef>
          <a:fillRef idx="1">
            <a:schemeClr val="lt1"/>
          </a:fillRef>
          <a:effectRef idx="0">
            <a:schemeClr val="accent3"/>
          </a:effectRef>
          <a:fontRef idx="minor">
            <a:schemeClr val="dk1"/>
          </a:fontRef>
        </p:style>
        <p:txBody>
          <a:bodyPr>
            <a:normAutofit fontScale="62500" lnSpcReduction="20000"/>
          </a:bodyPr>
          <a:lstStyle/>
          <a:p>
            <a:pPr marL="0" indent="0">
              <a:buNone/>
            </a:pPr>
            <a:r>
              <a:rPr lang="en-GB" sz="4000" b="1" dirty="0"/>
              <a:t>Attributes</a:t>
            </a:r>
          </a:p>
          <a:p>
            <a:pPr marL="0" indent="0">
              <a:buNone/>
            </a:pPr>
            <a:r>
              <a:rPr lang="en-GB" b="1" i="1" dirty="0"/>
              <a:t>What is going on here?</a:t>
            </a:r>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pPr marL="0" indent="0">
              <a:buNone/>
            </a:pPr>
            <a:endParaRPr lang="en-GB" dirty="0"/>
          </a:p>
        </p:txBody>
      </p:sp>
      <p:sp>
        <p:nvSpPr>
          <p:cNvPr id="6" name="Rectangle 5"/>
          <p:cNvSpPr/>
          <p:nvPr/>
        </p:nvSpPr>
        <p:spPr>
          <a:xfrm>
            <a:off x="1984354" y="3848489"/>
            <a:ext cx="1386546" cy="2031325"/>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GB" sz="1400" dirty="0"/>
              <a:t>Firstly, the defining of the class attributes all occur inside a special method called a </a:t>
            </a:r>
            <a:r>
              <a:rPr lang="en-GB" sz="1400" b="1" dirty="0"/>
              <a:t>constructor</a:t>
            </a:r>
            <a:r>
              <a:rPr lang="en-GB" sz="1400" dirty="0"/>
              <a:t>.</a:t>
            </a:r>
          </a:p>
        </p:txBody>
      </p:sp>
      <p:sp>
        <p:nvSpPr>
          <p:cNvPr id="8" name="Rectangle 7"/>
          <p:cNvSpPr/>
          <p:nvPr/>
        </p:nvSpPr>
        <p:spPr>
          <a:xfrm>
            <a:off x="3459465" y="5355213"/>
            <a:ext cx="3583844" cy="95410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GB" sz="1400" dirty="0"/>
              <a:t>Finally we create our attributes (starting self.) and assign each of the variables (created in the brackets) to each of them.  </a:t>
            </a:r>
          </a:p>
        </p:txBody>
      </p:sp>
      <p:sp>
        <p:nvSpPr>
          <p:cNvPr id="9" name="Rectangle 8"/>
          <p:cNvSpPr/>
          <p:nvPr/>
        </p:nvSpPr>
        <p:spPr>
          <a:xfrm>
            <a:off x="3459464" y="3868523"/>
            <a:ext cx="3583844" cy="138499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dirty="0"/>
              <a:t>We create our constructor method by typing 	</a:t>
            </a:r>
            <a:r>
              <a:rPr lang="en-GB" sz="1400" dirty="0" err="1"/>
              <a:t>def</a:t>
            </a:r>
            <a:r>
              <a:rPr lang="en-GB" sz="1400" dirty="0"/>
              <a:t> __</a:t>
            </a:r>
            <a:r>
              <a:rPr lang="en-GB" sz="1400" dirty="0" err="1"/>
              <a:t>init</a:t>
            </a:r>
            <a:r>
              <a:rPr lang="en-GB" sz="1400" dirty="0"/>
              <a:t>__().</a:t>
            </a:r>
          </a:p>
          <a:p>
            <a:r>
              <a:rPr lang="en-GB" sz="1400" dirty="0"/>
              <a:t>Then, inside the brackets we write down ‘</a:t>
            </a:r>
            <a:r>
              <a:rPr lang="en-GB" sz="1400" b="1" dirty="0"/>
              <a:t>self</a:t>
            </a:r>
            <a:r>
              <a:rPr lang="en-GB" sz="1400" dirty="0"/>
              <a:t>’ followed by the </a:t>
            </a:r>
            <a:r>
              <a:rPr lang="en-GB" sz="1400" b="1" dirty="0"/>
              <a:t>starting values</a:t>
            </a:r>
            <a:r>
              <a:rPr lang="en-GB" sz="1400" dirty="0"/>
              <a:t> of any </a:t>
            </a:r>
            <a:r>
              <a:rPr lang="en-GB" sz="1400" b="1" dirty="0"/>
              <a:t>attributes (variables)</a:t>
            </a:r>
            <a:r>
              <a:rPr lang="en-GB" sz="1400" dirty="0"/>
              <a:t> that the class is to have. </a:t>
            </a:r>
          </a:p>
        </p:txBody>
      </p:sp>
      <p:grpSp>
        <p:nvGrpSpPr>
          <p:cNvPr id="13" name="Group 12"/>
          <p:cNvGrpSpPr/>
          <p:nvPr/>
        </p:nvGrpSpPr>
        <p:grpSpPr>
          <a:xfrm>
            <a:off x="1907704" y="2304664"/>
            <a:ext cx="5658599" cy="3515234"/>
            <a:chOff x="3180812" y="1713966"/>
            <a:chExt cx="5658599" cy="3515234"/>
          </a:xfrm>
        </p:grpSpPr>
        <p:grpSp>
          <p:nvGrpSpPr>
            <p:cNvPr id="11" name="Group 10"/>
            <p:cNvGrpSpPr/>
            <p:nvPr/>
          </p:nvGrpSpPr>
          <p:grpSpPr>
            <a:xfrm>
              <a:off x="3180812" y="1713966"/>
              <a:ext cx="5658599" cy="2541945"/>
              <a:chOff x="3180812" y="1713966"/>
              <a:chExt cx="5658599" cy="2541945"/>
            </a:xfrm>
          </p:grpSpPr>
          <p:pic>
            <p:nvPicPr>
              <p:cNvPr id="5" name="Picture 4"/>
              <p:cNvPicPr>
                <a:picLocks noChangeAspect="1"/>
              </p:cNvPicPr>
              <p:nvPr/>
            </p:nvPicPr>
            <p:blipFill>
              <a:blip r:embed="rId2"/>
              <a:stretch>
                <a:fillRect/>
              </a:stretch>
            </p:blipFill>
            <p:spPr>
              <a:xfrm>
                <a:off x="3180812" y="1713966"/>
                <a:ext cx="5518679" cy="2507181"/>
              </a:xfrm>
              <a:prstGeom prst="rect">
                <a:avLst/>
              </a:prstGeom>
            </p:spPr>
          </p:pic>
          <p:sp>
            <p:nvSpPr>
              <p:cNvPr id="10" name="Freeform 9"/>
              <p:cNvSpPr/>
              <p:nvPr/>
            </p:nvSpPr>
            <p:spPr>
              <a:xfrm>
                <a:off x="8342489" y="3488267"/>
                <a:ext cx="496922" cy="767644"/>
              </a:xfrm>
              <a:custGeom>
                <a:avLst/>
                <a:gdLst>
                  <a:gd name="connsiteX0" fmla="*/ 395111 w 496922"/>
                  <a:gd name="connsiteY0" fmla="*/ 0 h 767644"/>
                  <a:gd name="connsiteX1" fmla="*/ 395111 w 496922"/>
                  <a:gd name="connsiteY1" fmla="*/ 0 h 767644"/>
                  <a:gd name="connsiteX2" fmla="*/ 316089 w 496922"/>
                  <a:gd name="connsiteY2" fmla="*/ 79022 h 767644"/>
                  <a:gd name="connsiteX3" fmla="*/ 270933 w 496922"/>
                  <a:gd name="connsiteY3" fmla="*/ 90311 h 767644"/>
                  <a:gd name="connsiteX4" fmla="*/ 237067 w 496922"/>
                  <a:gd name="connsiteY4" fmla="*/ 124177 h 767644"/>
                  <a:gd name="connsiteX5" fmla="*/ 214489 w 496922"/>
                  <a:gd name="connsiteY5" fmla="*/ 191911 h 767644"/>
                  <a:gd name="connsiteX6" fmla="*/ 169333 w 496922"/>
                  <a:gd name="connsiteY6" fmla="*/ 259644 h 767644"/>
                  <a:gd name="connsiteX7" fmla="*/ 146755 w 496922"/>
                  <a:gd name="connsiteY7" fmla="*/ 327377 h 767644"/>
                  <a:gd name="connsiteX8" fmla="*/ 101600 w 496922"/>
                  <a:gd name="connsiteY8" fmla="*/ 395111 h 767644"/>
                  <a:gd name="connsiteX9" fmla="*/ 90311 w 496922"/>
                  <a:gd name="connsiteY9" fmla="*/ 428977 h 767644"/>
                  <a:gd name="connsiteX10" fmla="*/ 56444 w 496922"/>
                  <a:gd name="connsiteY10" fmla="*/ 462844 h 767644"/>
                  <a:gd name="connsiteX11" fmla="*/ 11289 w 496922"/>
                  <a:gd name="connsiteY11" fmla="*/ 564444 h 767644"/>
                  <a:gd name="connsiteX12" fmla="*/ 0 w 496922"/>
                  <a:gd name="connsiteY12" fmla="*/ 598311 h 767644"/>
                  <a:gd name="connsiteX13" fmla="*/ 11289 w 496922"/>
                  <a:gd name="connsiteY13" fmla="*/ 722489 h 767644"/>
                  <a:gd name="connsiteX14" fmla="*/ 45155 w 496922"/>
                  <a:gd name="connsiteY14" fmla="*/ 745066 h 767644"/>
                  <a:gd name="connsiteX15" fmla="*/ 135467 w 496922"/>
                  <a:gd name="connsiteY15" fmla="*/ 767644 h 767644"/>
                  <a:gd name="connsiteX16" fmla="*/ 270933 w 496922"/>
                  <a:gd name="connsiteY16" fmla="*/ 756355 h 767644"/>
                  <a:gd name="connsiteX17" fmla="*/ 304800 w 496922"/>
                  <a:gd name="connsiteY17" fmla="*/ 733777 h 767644"/>
                  <a:gd name="connsiteX18" fmla="*/ 383822 w 496922"/>
                  <a:gd name="connsiteY18" fmla="*/ 632177 h 767644"/>
                  <a:gd name="connsiteX19" fmla="*/ 428978 w 496922"/>
                  <a:gd name="connsiteY19" fmla="*/ 564444 h 767644"/>
                  <a:gd name="connsiteX20" fmla="*/ 474133 w 496922"/>
                  <a:gd name="connsiteY20" fmla="*/ 496711 h 767644"/>
                  <a:gd name="connsiteX21" fmla="*/ 485422 w 496922"/>
                  <a:gd name="connsiteY21" fmla="*/ 462844 h 767644"/>
                  <a:gd name="connsiteX22" fmla="*/ 485422 w 496922"/>
                  <a:gd name="connsiteY22" fmla="*/ 124177 h 767644"/>
                  <a:gd name="connsiteX23" fmla="*/ 440267 w 496922"/>
                  <a:gd name="connsiteY23" fmla="*/ 56444 h 767644"/>
                  <a:gd name="connsiteX24" fmla="*/ 395111 w 496922"/>
                  <a:gd name="connsiteY24" fmla="*/ 0 h 76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96922" h="767644">
                    <a:moveTo>
                      <a:pt x="395111" y="0"/>
                    </a:moveTo>
                    <a:lnTo>
                      <a:pt x="395111" y="0"/>
                    </a:lnTo>
                    <a:cubicBezTo>
                      <a:pt x="368770" y="26341"/>
                      <a:pt x="346216" y="57112"/>
                      <a:pt x="316089" y="79022"/>
                    </a:cubicBezTo>
                    <a:cubicBezTo>
                      <a:pt x="303541" y="88148"/>
                      <a:pt x="284404" y="82613"/>
                      <a:pt x="270933" y="90311"/>
                    </a:cubicBezTo>
                    <a:cubicBezTo>
                      <a:pt x="257072" y="98232"/>
                      <a:pt x="248356" y="112888"/>
                      <a:pt x="237067" y="124177"/>
                    </a:cubicBezTo>
                    <a:cubicBezTo>
                      <a:pt x="229541" y="146755"/>
                      <a:pt x="227691" y="172109"/>
                      <a:pt x="214489" y="191911"/>
                    </a:cubicBezTo>
                    <a:cubicBezTo>
                      <a:pt x="199437" y="214489"/>
                      <a:pt x="177914" y="233901"/>
                      <a:pt x="169333" y="259644"/>
                    </a:cubicBezTo>
                    <a:cubicBezTo>
                      <a:pt x="161807" y="282222"/>
                      <a:pt x="159956" y="307575"/>
                      <a:pt x="146755" y="327377"/>
                    </a:cubicBezTo>
                    <a:cubicBezTo>
                      <a:pt x="131703" y="349955"/>
                      <a:pt x="110181" y="369368"/>
                      <a:pt x="101600" y="395111"/>
                    </a:cubicBezTo>
                    <a:cubicBezTo>
                      <a:pt x="97837" y="406400"/>
                      <a:pt x="96912" y="419076"/>
                      <a:pt x="90311" y="428977"/>
                    </a:cubicBezTo>
                    <a:cubicBezTo>
                      <a:pt x="81455" y="442261"/>
                      <a:pt x="66664" y="450579"/>
                      <a:pt x="56444" y="462844"/>
                    </a:cubicBezTo>
                    <a:cubicBezTo>
                      <a:pt x="26630" y="498621"/>
                      <a:pt x="27696" y="515225"/>
                      <a:pt x="11289" y="564444"/>
                    </a:cubicBezTo>
                    <a:lnTo>
                      <a:pt x="0" y="598311"/>
                    </a:lnTo>
                    <a:cubicBezTo>
                      <a:pt x="3763" y="639704"/>
                      <a:pt x="-934" y="682764"/>
                      <a:pt x="11289" y="722489"/>
                    </a:cubicBezTo>
                    <a:cubicBezTo>
                      <a:pt x="15279" y="735456"/>
                      <a:pt x="33020" y="738999"/>
                      <a:pt x="45155" y="745066"/>
                    </a:cubicBezTo>
                    <a:cubicBezTo>
                      <a:pt x="68298" y="756637"/>
                      <a:pt x="113997" y="763350"/>
                      <a:pt x="135467" y="767644"/>
                    </a:cubicBezTo>
                    <a:cubicBezTo>
                      <a:pt x="180622" y="763881"/>
                      <a:pt x="226501" y="765241"/>
                      <a:pt x="270933" y="756355"/>
                    </a:cubicBezTo>
                    <a:cubicBezTo>
                      <a:pt x="284237" y="753694"/>
                      <a:pt x="294377" y="742463"/>
                      <a:pt x="304800" y="733777"/>
                    </a:cubicBezTo>
                    <a:cubicBezTo>
                      <a:pt x="331776" y="711298"/>
                      <a:pt x="374138" y="661229"/>
                      <a:pt x="383822" y="632177"/>
                    </a:cubicBezTo>
                    <a:cubicBezTo>
                      <a:pt x="405412" y="567408"/>
                      <a:pt x="379650" y="627866"/>
                      <a:pt x="428978" y="564444"/>
                    </a:cubicBezTo>
                    <a:cubicBezTo>
                      <a:pt x="445637" y="543025"/>
                      <a:pt x="474133" y="496711"/>
                      <a:pt x="474133" y="496711"/>
                    </a:cubicBezTo>
                    <a:cubicBezTo>
                      <a:pt x="477896" y="485422"/>
                      <a:pt x="483849" y="474639"/>
                      <a:pt x="485422" y="462844"/>
                    </a:cubicBezTo>
                    <a:cubicBezTo>
                      <a:pt x="502734" y="333005"/>
                      <a:pt x="498642" y="262983"/>
                      <a:pt x="485422" y="124177"/>
                    </a:cubicBezTo>
                    <a:cubicBezTo>
                      <a:pt x="482304" y="91434"/>
                      <a:pt x="464811" y="76898"/>
                      <a:pt x="440267" y="56444"/>
                    </a:cubicBezTo>
                    <a:cubicBezTo>
                      <a:pt x="429844" y="47758"/>
                      <a:pt x="402637" y="9407"/>
                      <a:pt x="395111" y="0"/>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2" name="Freeform 11"/>
            <p:cNvSpPr/>
            <p:nvPr/>
          </p:nvSpPr>
          <p:spPr>
            <a:xfrm>
              <a:off x="7540978" y="2892400"/>
              <a:ext cx="1174752" cy="2336800"/>
            </a:xfrm>
            <a:custGeom>
              <a:avLst/>
              <a:gdLst>
                <a:gd name="connsiteX0" fmla="*/ 767644 w 1174752"/>
                <a:gd name="connsiteY0" fmla="*/ 2336800 h 2336800"/>
                <a:gd name="connsiteX1" fmla="*/ 1140178 w 1174752"/>
                <a:gd name="connsiteY1" fmla="*/ 598312 h 2336800"/>
                <a:gd name="connsiteX2" fmla="*/ 0 w 1174752"/>
                <a:gd name="connsiteY2" fmla="*/ 0 h 2336800"/>
                <a:gd name="connsiteX3" fmla="*/ 0 w 1174752"/>
                <a:gd name="connsiteY3" fmla="*/ 0 h 2336800"/>
              </a:gdLst>
              <a:ahLst/>
              <a:cxnLst>
                <a:cxn ang="0">
                  <a:pos x="connsiteX0" y="connsiteY0"/>
                </a:cxn>
                <a:cxn ang="0">
                  <a:pos x="connsiteX1" y="connsiteY1"/>
                </a:cxn>
                <a:cxn ang="0">
                  <a:pos x="connsiteX2" y="connsiteY2"/>
                </a:cxn>
                <a:cxn ang="0">
                  <a:pos x="connsiteX3" y="connsiteY3"/>
                </a:cxn>
              </a:cxnLst>
              <a:rect l="l" t="t" r="r" b="b"/>
              <a:pathLst>
                <a:path w="1174752" h="2336800">
                  <a:moveTo>
                    <a:pt x="767644" y="2336800"/>
                  </a:moveTo>
                  <a:cubicBezTo>
                    <a:pt x="1017881" y="1662289"/>
                    <a:pt x="1268119" y="987779"/>
                    <a:pt x="1140178" y="598312"/>
                  </a:cubicBezTo>
                  <a:cubicBezTo>
                    <a:pt x="1012237" y="208845"/>
                    <a:pt x="0" y="0"/>
                    <a:pt x="0" y="0"/>
                  </a:cubicBez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6" name="Title 1">
            <a:extLst>
              <a:ext uri="{FF2B5EF4-FFF2-40B4-BE49-F238E27FC236}">
                <a16:creationId xmlns:a16="http://schemas.microsoft.com/office/drawing/2014/main" id="{ECD3C314-0670-4F15-90E1-517B281CE8D8}"/>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915180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801"/>
            <a:ext cx="8496944" cy="3056304"/>
          </a:xfrm>
          <a:ln>
            <a:noFill/>
          </a:ln>
        </p:spPr>
        <p:style>
          <a:lnRef idx="2">
            <a:schemeClr val="accent3"/>
          </a:lnRef>
          <a:fillRef idx="1">
            <a:schemeClr val="lt1"/>
          </a:fillRef>
          <a:effectRef idx="0">
            <a:schemeClr val="accent3"/>
          </a:effectRef>
          <a:fontRef idx="minor">
            <a:schemeClr val="dk1"/>
          </a:fontRef>
        </p:style>
        <p:txBody>
          <a:bodyPr>
            <a:normAutofit fontScale="55000" lnSpcReduction="20000"/>
          </a:bodyPr>
          <a:lstStyle/>
          <a:p>
            <a:pPr marL="0" indent="0">
              <a:buNone/>
            </a:pPr>
            <a:r>
              <a:rPr lang="en-GB" sz="4400" b="1" dirty="0"/>
              <a:t>Methods</a:t>
            </a:r>
            <a:r>
              <a:rPr lang="en-GB" sz="4400" dirty="0"/>
              <a:t> </a:t>
            </a:r>
          </a:p>
          <a:p>
            <a:pPr marL="0" indent="0">
              <a:buNone/>
            </a:pPr>
            <a:r>
              <a:rPr lang="en-GB" dirty="0"/>
              <a:t>Next, we define our class’ methods. </a:t>
            </a:r>
          </a:p>
          <a:p>
            <a:pPr marL="0" indent="0">
              <a:buNone/>
            </a:pPr>
            <a:endParaRPr lang="en-GB" sz="1600" dirty="0"/>
          </a:p>
          <a:p>
            <a:pPr marL="0" indent="0">
              <a:buNone/>
            </a:pPr>
            <a:r>
              <a:rPr lang="en-GB" dirty="0"/>
              <a:t>Methods (which are essentially functions) define what an object can actually do. So when defining our human class (blueprint) we can also define how our objects will act on any data it is given.</a:t>
            </a:r>
          </a:p>
          <a:p>
            <a:pPr marL="0" indent="0">
              <a:buNone/>
            </a:pPr>
            <a:endParaRPr lang="en-GB" sz="1600" dirty="0"/>
          </a:p>
          <a:p>
            <a:pPr marL="0" indent="0">
              <a:buNone/>
            </a:pPr>
            <a:r>
              <a:rPr lang="en-GB" dirty="0"/>
              <a:t>In the example given above we have described three different actions that a human might perform: ‘speak’, ‘eat’ and ‘tell a joke’.</a:t>
            </a:r>
          </a:p>
          <a:p>
            <a:pPr marL="0" indent="0">
              <a:buNone/>
            </a:pPr>
            <a:endParaRPr lang="en-GB" sz="1600" dirty="0"/>
          </a:p>
          <a:p>
            <a:pPr marL="0" indent="0">
              <a:buNone/>
            </a:pPr>
            <a:r>
              <a:rPr lang="en-GB" dirty="0"/>
              <a:t>To add the speak method we add the following code to our class:</a:t>
            </a:r>
          </a:p>
          <a:p>
            <a:pPr marL="0" indent="0">
              <a:buNone/>
            </a:pPr>
            <a:endParaRPr lang="en-GB"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2339628" y="4183552"/>
            <a:ext cx="5235575" cy="2104390"/>
          </a:xfrm>
          <a:prstGeom prst="rect">
            <a:avLst/>
          </a:prstGeom>
          <a:ln>
            <a:solidFill>
              <a:schemeClr val="accent1"/>
            </a:solidFill>
          </a:ln>
        </p:spPr>
      </p:pic>
      <p:sp>
        <p:nvSpPr>
          <p:cNvPr id="8" name="Freeform 7"/>
          <p:cNvSpPr/>
          <p:nvPr/>
        </p:nvSpPr>
        <p:spPr>
          <a:xfrm>
            <a:off x="1979712" y="4149080"/>
            <a:ext cx="647825" cy="1784733"/>
          </a:xfrm>
          <a:custGeom>
            <a:avLst/>
            <a:gdLst>
              <a:gd name="connsiteX0" fmla="*/ 218167 w 647825"/>
              <a:gd name="connsiteY0" fmla="*/ 0 h 1784733"/>
              <a:gd name="connsiteX1" fmla="*/ 19864 w 647825"/>
              <a:gd name="connsiteY1" fmla="*/ 1112704 h 1784733"/>
              <a:gd name="connsiteX2" fmla="*/ 647825 w 647825"/>
              <a:gd name="connsiteY2" fmla="*/ 1784733 h 1784733"/>
            </a:gdLst>
            <a:ahLst/>
            <a:cxnLst>
              <a:cxn ang="0">
                <a:pos x="connsiteX0" y="connsiteY0"/>
              </a:cxn>
              <a:cxn ang="0">
                <a:pos x="connsiteX1" y="connsiteY1"/>
              </a:cxn>
              <a:cxn ang="0">
                <a:pos x="connsiteX2" y="connsiteY2"/>
              </a:cxn>
            </a:cxnLst>
            <a:rect l="l" t="t" r="r" b="b"/>
            <a:pathLst>
              <a:path w="647825" h="1784733">
                <a:moveTo>
                  <a:pt x="218167" y="0"/>
                </a:moveTo>
                <a:cubicBezTo>
                  <a:pt x="83210" y="407624"/>
                  <a:pt x="-51746" y="815249"/>
                  <a:pt x="19864" y="1112704"/>
                </a:cubicBezTo>
                <a:cubicBezTo>
                  <a:pt x="91474" y="1410159"/>
                  <a:pt x="369649" y="1597446"/>
                  <a:pt x="647825" y="1784733"/>
                </a:cubicBezTo>
              </a:path>
            </a:pathLst>
          </a:custGeom>
          <a:noFill/>
          <a:ln>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itle 1">
            <a:extLst>
              <a:ext uri="{FF2B5EF4-FFF2-40B4-BE49-F238E27FC236}">
                <a16:creationId xmlns:a16="http://schemas.microsoft.com/office/drawing/2014/main" id="{B5EA9344-BB44-4476-A839-97729613FD05}"/>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1310116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2120201"/>
          </a:xfrm>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2400" b="1" dirty="0"/>
              <a:t>Instantiation (creating objects)</a:t>
            </a:r>
            <a:endParaRPr lang="en-GB" sz="2400" dirty="0"/>
          </a:p>
          <a:p>
            <a:pPr marL="0" indent="0">
              <a:buNone/>
            </a:pPr>
            <a:endParaRPr lang="en-GB" sz="1800" dirty="0"/>
          </a:p>
          <a:p>
            <a:pPr marL="0" indent="0">
              <a:buNone/>
            </a:pPr>
            <a:r>
              <a:rPr lang="en-GB" sz="1800" dirty="0"/>
              <a:t>The creation of objects is called ‘</a:t>
            </a:r>
            <a:r>
              <a:rPr lang="en-GB" sz="1800" b="1" dirty="0"/>
              <a:t>instantiation</a:t>
            </a:r>
            <a:r>
              <a:rPr lang="en-GB" sz="1800" dirty="0"/>
              <a:t>’. When creating an object we create </a:t>
            </a:r>
            <a:r>
              <a:rPr lang="en-GB" sz="1800" b="1" dirty="0"/>
              <a:t>an instance</a:t>
            </a:r>
            <a:r>
              <a:rPr lang="en-GB" sz="1800" dirty="0"/>
              <a:t> of the class.</a:t>
            </a:r>
          </a:p>
          <a:p>
            <a:pPr marL="0" indent="0">
              <a:buNone/>
            </a:pPr>
            <a:r>
              <a:rPr lang="en-GB" sz="1800" dirty="0"/>
              <a:t>To create a human object from our human class we write the following code in the main section of our program:</a:t>
            </a:r>
          </a:p>
          <a:p>
            <a:pPr marL="0" indent="0">
              <a:buNone/>
            </a:pPr>
            <a:endParaRPr lang="en-GB" sz="2000" dirty="0"/>
          </a:p>
        </p:txBody>
      </p:sp>
      <p:pic>
        <p:nvPicPr>
          <p:cNvPr id="21" name="Picture 20"/>
          <p:cNvPicPr>
            <a:picLocks noChangeAspect="1"/>
          </p:cNvPicPr>
          <p:nvPr/>
        </p:nvPicPr>
        <p:blipFill>
          <a:blip r:embed="rId2"/>
          <a:stretch>
            <a:fillRect/>
          </a:stretch>
        </p:blipFill>
        <p:spPr>
          <a:xfrm>
            <a:off x="3059832" y="3573016"/>
            <a:ext cx="5760640" cy="2763505"/>
          </a:xfrm>
          <a:prstGeom prst="rect">
            <a:avLst/>
          </a:prstGeom>
        </p:spPr>
      </p:pic>
      <p:sp>
        <p:nvSpPr>
          <p:cNvPr id="22" name="Rectangle 21"/>
          <p:cNvSpPr/>
          <p:nvPr/>
        </p:nvSpPr>
        <p:spPr>
          <a:xfrm>
            <a:off x="467544" y="3939105"/>
            <a:ext cx="2736304" cy="2031325"/>
          </a:xfrm>
          <a:prstGeom prst="rect">
            <a:avLst/>
          </a:prstGeom>
        </p:spPr>
        <p:txBody>
          <a:bodyPr wrap="square">
            <a:spAutoFit/>
          </a:bodyPr>
          <a:lstStyle/>
          <a:p>
            <a:pPr>
              <a:spcAft>
                <a:spcPts val="0"/>
              </a:spcAft>
            </a:pPr>
            <a:r>
              <a:rPr lang="en-GB" dirty="0">
                <a:solidFill>
                  <a:srgbClr val="000000"/>
                </a:solidFill>
                <a:latin typeface="Century Gothic" panose="020B0502020202020204" pitchFamily="34" charset="0"/>
                <a:ea typeface="Arial" panose="020B0604020202020204" pitchFamily="34" charset="0"/>
                <a:cs typeface="Arial" panose="020B0604020202020204" pitchFamily="34" charset="0"/>
              </a:rPr>
              <a:t>Here, we have created a human object which has the attributes ‘name’, ‘age’, ‘nationality’ and ‘gender’ and can also ‘speak’.</a:t>
            </a:r>
            <a:endParaRPr lang="en-GB" dirty="0">
              <a:solidFill>
                <a:srgbClr val="000000"/>
              </a:solidFill>
              <a:effectLst/>
              <a:latin typeface="Segoe UI" panose="020B0502040204020203" pitchFamily="34" charset="0"/>
              <a:ea typeface="Arial" panose="020B0604020202020204" pitchFamily="34" charset="0"/>
              <a:cs typeface="Arial" panose="020B0604020202020204" pitchFamily="34" charset="0"/>
            </a:endParaRPr>
          </a:p>
        </p:txBody>
      </p:sp>
      <p:sp>
        <p:nvSpPr>
          <p:cNvPr id="10" name="Title 1">
            <a:extLst>
              <a:ext uri="{FF2B5EF4-FFF2-40B4-BE49-F238E27FC236}">
                <a16:creationId xmlns:a16="http://schemas.microsoft.com/office/drawing/2014/main" id="{F654281C-F4CE-40F3-9720-DAF814CF4A8B}"/>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550225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1477329"/>
          </a:xfrm>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2400" b="1" dirty="0"/>
              <a:t>Instantiation (creating objects)</a:t>
            </a:r>
          </a:p>
          <a:p>
            <a:pPr marL="0" indent="0">
              <a:buNone/>
            </a:pPr>
            <a:r>
              <a:rPr lang="en-US" sz="1800" dirty="0"/>
              <a:t>Now that the human object ‘bob’ is created, we can get data from ‘bob’ and get ‘bob to speak’.</a:t>
            </a:r>
            <a:endParaRPr lang="en-GB" sz="1800" dirty="0"/>
          </a:p>
        </p:txBody>
      </p:sp>
      <p:pic>
        <p:nvPicPr>
          <p:cNvPr id="5" name="Picture 4"/>
          <p:cNvPicPr>
            <a:picLocks noChangeAspect="1"/>
          </p:cNvPicPr>
          <p:nvPr/>
        </p:nvPicPr>
        <p:blipFill>
          <a:blip r:embed="rId2"/>
          <a:stretch>
            <a:fillRect/>
          </a:stretch>
        </p:blipFill>
        <p:spPr>
          <a:xfrm>
            <a:off x="2987824" y="2333611"/>
            <a:ext cx="5688061" cy="4170025"/>
          </a:xfrm>
          <a:prstGeom prst="rect">
            <a:avLst/>
          </a:prstGeom>
        </p:spPr>
      </p:pic>
      <p:sp>
        <p:nvSpPr>
          <p:cNvPr id="6" name="TextBox 5"/>
          <p:cNvSpPr txBox="1"/>
          <p:nvPr/>
        </p:nvSpPr>
        <p:spPr>
          <a:xfrm>
            <a:off x="467544" y="5087536"/>
            <a:ext cx="2880320" cy="923330"/>
          </a:xfrm>
          <a:prstGeom prst="rect">
            <a:avLst/>
          </a:prstGeom>
          <a:noFill/>
        </p:spPr>
        <p:txBody>
          <a:bodyPr wrap="square" rtlCol="0">
            <a:spAutoFit/>
          </a:bodyPr>
          <a:lstStyle/>
          <a:p>
            <a:r>
              <a:rPr lang="en-GB" dirty="0"/>
              <a:t>Here, we are accessing the objects attribute values and methods.</a:t>
            </a:r>
          </a:p>
        </p:txBody>
      </p:sp>
      <p:sp>
        <p:nvSpPr>
          <p:cNvPr id="10" name="Title 1">
            <a:extLst>
              <a:ext uri="{FF2B5EF4-FFF2-40B4-BE49-F238E27FC236}">
                <a16:creationId xmlns:a16="http://schemas.microsoft.com/office/drawing/2014/main" id="{D0A2839D-7B5B-4A03-A114-AF12683A3D0D}"/>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177280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4568473"/>
          </a:xfrm>
          <a:ln>
            <a:noFill/>
          </a:ln>
        </p:spPr>
        <p:style>
          <a:lnRef idx="2">
            <a:schemeClr val="accent3"/>
          </a:lnRef>
          <a:fillRef idx="1">
            <a:schemeClr val="lt1"/>
          </a:fillRef>
          <a:effectRef idx="0">
            <a:schemeClr val="accent3"/>
          </a:effectRef>
          <a:fontRef idx="minor">
            <a:schemeClr val="dk1"/>
          </a:fontRef>
        </p:style>
        <p:txBody>
          <a:bodyPr>
            <a:normAutofit fontScale="77500" lnSpcReduction="20000"/>
          </a:bodyPr>
          <a:lstStyle/>
          <a:p>
            <a:pPr marL="0" indent="0">
              <a:buNone/>
            </a:pPr>
            <a:r>
              <a:rPr lang="en-GB" sz="3900" b="1" dirty="0"/>
              <a:t>What is self?!</a:t>
            </a:r>
          </a:p>
          <a:p>
            <a:pPr marL="0" indent="0">
              <a:buNone/>
            </a:pPr>
            <a:endParaRPr lang="en-GB" sz="2500" b="1" dirty="0"/>
          </a:p>
          <a:p>
            <a:pPr marL="0" indent="0">
              <a:buNone/>
            </a:pPr>
            <a:r>
              <a:rPr lang="en-GB" dirty="0"/>
              <a:t>Self is incredibly important and the purpose of writing ‘self’ inside classes, will become clearer as we gain practice working with objects. </a:t>
            </a:r>
          </a:p>
          <a:p>
            <a:pPr marL="0" indent="0">
              <a:buNone/>
            </a:pPr>
            <a:endParaRPr lang="en-GB" dirty="0"/>
          </a:p>
          <a:p>
            <a:pPr marL="0" indent="0">
              <a:buNone/>
            </a:pPr>
            <a:r>
              <a:rPr lang="en-GB" dirty="0"/>
              <a:t>But, in essence, by prefixing class attributes with “self.”, each individual object that is created from that class can keep hold of the value of its own attributes over time. </a:t>
            </a:r>
          </a:p>
          <a:p>
            <a:pPr marL="0" indent="0">
              <a:buNone/>
            </a:pPr>
            <a:endParaRPr lang="en-GB" dirty="0"/>
          </a:p>
          <a:p>
            <a:pPr marL="0" indent="0">
              <a:buNone/>
            </a:pPr>
            <a:r>
              <a:rPr lang="en-GB" dirty="0"/>
              <a:t>Self is there so that an object can </a:t>
            </a:r>
            <a:r>
              <a:rPr lang="en-GB" b="1" dirty="0"/>
              <a:t>refer</a:t>
            </a:r>
            <a:r>
              <a:rPr lang="en-GB" dirty="0"/>
              <a:t> to its own data.</a:t>
            </a:r>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
        <p:nvSpPr>
          <p:cNvPr id="8" name="Title 1">
            <a:extLst>
              <a:ext uri="{FF2B5EF4-FFF2-40B4-BE49-F238E27FC236}">
                <a16:creationId xmlns:a16="http://schemas.microsoft.com/office/drawing/2014/main" id="{B37AB5B7-6828-4B83-976D-0CF23C6B0318}"/>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400475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800"/>
            <a:ext cx="8496944" cy="787668"/>
          </a:xfrm>
          <a:ln>
            <a:noFill/>
          </a:ln>
        </p:spPr>
        <p:style>
          <a:lnRef idx="2">
            <a:schemeClr val="accent3"/>
          </a:lnRef>
          <a:fillRef idx="1">
            <a:schemeClr val="lt1"/>
          </a:fillRef>
          <a:effectRef idx="0">
            <a:schemeClr val="accent3"/>
          </a:effectRef>
          <a:fontRef idx="minor">
            <a:schemeClr val="dk1"/>
          </a:fontRef>
        </p:style>
        <p:txBody>
          <a:bodyPr>
            <a:normAutofit fontScale="70000" lnSpcReduction="20000"/>
          </a:bodyPr>
          <a:lstStyle/>
          <a:p>
            <a:pPr marL="0" indent="0">
              <a:buNone/>
            </a:pPr>
            <a:r>
              <a:rPr lang="en-GB" sz="3900" b="1" dirty="0"/>
              <a:t>What is self?!</a:t>
            </a:r>
          </a:p>
          <a:p>
            <a:pPr marL="0" indent="0">
              <a:buNone/>
            </a:pPr>
            <a:r>
              <a:rPr lang="en-GB" dirty="0"/>
              <a:t>Self is a reference to the bound object:</a:t>
            </a:r>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grpSp>
        <p:nvGrpSpPr>
          <p:cNvPr id="20" name="Group 19"/>
          <p:cNvGrpSpPr/>
          <p:nvPr/>
        </p:nvGrpSpPr>
        <p:grpSpPr>
          <a:xfrm>
            <a:off x="3707904" y="2132856"/>
            <a:ext cx="5124776" cy="4127093"/>
            <a:chOff x="3131840" y="2135858"/>
            <a:chExt cx="5124776" cy="4127093"/>
          </a:xfrm>
        </p:grpSpPr>
        <p:grpSp>
          <p:nvGrpSpPr>
            <p:cNvPr id="13" name="Group 12"/>
            <p:cNvGrpSpPr/>
            <p:nvPr/>
          </p:nvGrpSpPr>
          <p:grpSpPr>
            <a:xfrm>
              <a:off x="3131840" y="2135858"/>
              <a:ext cx="5124776" cy="4127093"/>
              <a:chOff x="3122494" y="1989861"/>
              <a:chExt cx="5124776" cy="4127093"/>
            </a:xfrm>
          </p:grpSpPr>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856" y="2516554"/>
                <a:ext cx="4971414" cy="3600400"/>
              </a:xfrm>
              <a:prstGeom prst="rect">
                <a:avLst/>
              </a:prstGeom>
              <a:ln>
                <a:solidFill>
                  <a:schemeClr val="accent1"/>
                </a:solidFill>
              </a:ln>
            </p:spPr>
          </p:pic>
          <p:sp>
            <p:nvSpPr>
              <p:cNvPr id="6" name="Rectangle 5"/>
              <p:cNvSpPr/>
              <p:nvPr/>
            </p:nvSpPr>
            <p:spPr>
              <a:xfrm>
                <a:off x="3203848" y="3789040"/>
                <a:ext cx="432048" cy="1440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4650245" y="2688692"/>
                <a:ext cx="432048" cy="23625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4716016" y="2642893"/>
                <a:ext cx="432048" cy="23625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3275856" y="3969445"/>
                <a:ext cx="504056" cy="179635"/>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reeform 10"/>
              <p:cNvSpPr/>
              <p:nvPr/>
            </p:nvSpPr>
            <p:spPr>
              <a:xfrm>
                <a:off x="3238597" y="2181730"/>
                <a:ext cx="1421538" cy="1597056"/>
              </a:xfrm>
              <a:custGeom>
                <a:avLst/>
                <a:gdLst>
                  <a:gd name="connsiteX0" fmla="*/ 132564 w 1421538"/>
                  <a:gd name="connsiteY0" fmla="*/ 1597056 h 1597056"/>
                  <a:gd name="connsiteX1" fmla="*/ 121548 w 1421538"/>
                  <a:gd name="connsiteY1" fmla="*/ 54694 h 1597056"/>
                  <a:gd name="connsiteX2" fmla="*/ 1421538 w 1421538"/>
                  <a:gd name="connsiteY2" fmla="*/ 495369 h 1597056"/>
                </a:gdLst>
                <a:ahLst/>
                <a:cxnLst>
                  <a:cxn ang="0">
                    <a:pos x="connsiteX0" y="connsiteY0"/>
                  </a:cxn>
                  <a:cxn ang="0">
                    <a:pos x="connsiteX1" y="connsiteY1"/>
                  </a:cxn>
                  <a:cxn ang="0">
                    <a:pos x="connsiteX2" y="connsiteY2"/>
                  </a:cxn>
                </a:cxnLst>
                <a:rect l="l" t="t" r="r" b="b"/>
                <a:pathLst>
                  <a:path w="1421538" h="1597056">
                    <a:moveTo>
                      <a:pt x="132564" y="1597056"/>
                    </a:moveTo>
                    <a:cubicBezTo>
                      <a:pt x="19641" y="917682"/>
                      <a:pt x="-93281" y="238308"/>
                      <a:pt x="121548" y="54694"/>
                    </a:cubicBezTo>
                    <a:cubicBezTo>
                      <a:pt x="336377" y="-128921"/>
                      <a:pt x="878957" y="183224"/>
                      <a:pt x="1421538" y="495369"/>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Freeform 11"/>
              <p:cNvSpPr/>
              <p:nvPr/>
            </p:nvSpPr>
            <p:spPr>
              <a:xfrm>
                <a:off x="3122494" y="1989861"/>
                <a:ext cx="1791029" cy="2064346"/>
              </a:xfrm>
              <a:custGeom>
                <a:avLst/>
                <a:gdLst>
                  <a:gd name="connsiteX0" fmla="*/ 149516 w 1791029"/>
                  <a:gd name="connsiteY0" fmla="*/ 2064346 h 2064346"/>
                  <a:gd name="connsiteX1" fmla="*/ 160533 w 1791029"/>
                  <a:gd name="connsiteY1" fmla="*/ 70293 h 2064346"/>
                  <a:gd name="connsiteX2" fmla="*/ 1791029 w 1791029"/>
                  <a:gd name="connsiteY2" fmla="*/ 643170 h 2064346"/>
                </a:gdLst>
                <a:ahLst/>
                <a:cxnLst>
                  <a:cxn ang="0">
                    <a:pos x="connsiteX0" y="connsiteY0"/>
                  </a:cxn>
                  <a:cxn ang="0">
                    <a:pos x="connsiteX1" y="connsiteY1"/>
                  </a:cxn>
                  <a:cxn ang="0">
                    <a:pos x="connsiteX2" y="connsiteY2"/>
                  </a:cxn>
                </a:cxnLst>
                <a:rect l="l" t="t" r="r" b="b"/>
                <a:pathLst>
                  <a:path w="1791029" h="2064346">
                    <a:moveTo>
                      <a:pt x="149516" y="2064346"/>
                    </a:moveTo>
                    <a:cubicBezTo>
                      <a:pt x="18232" y="1185751"/>
                      <a:pt x="-113052" y="307156"/>
                      <a:pt x="160533" y="70293"/>
                    </a:cubicBezTo>
                    <a:cubicBezTo>
                      <a:pt x="434118" y="-166570"/>
                      <a:pt x="1112573" y="238300"/>
                      <a:pt x="1791029" y="643170"/>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4" name="Picture 13"/>
            <p:cNvPicPr>
              <a:picLocks noChangeAspect="1"/>
            </p:cNvPicPr>
            <p:nvPr/>
          </p:nvPicPr>
          <p:blipFill rotWithShape="1">
            <a:blip r:embed="rId3"/>
            <a:srcRect t="1689" r="87136" b="67632"/>
            <a:stretch/>
          </p:blipFill>
          <p:spPr>
            <a:xfrm>
              <a:off x="6584230" y="4221088"/>
              <a:ext cx="1588170" cy="1918898"/>
            </a:xfrm>
            <a:prstGeom prst="rect">
              <a:avLst/>
            </a:prstGeom>
          </p:spPr>
        </p:pic>
        <p:sp>
          <p:nvSpPr>
            <p:cNvPr id="15" name="Right Brace 14"/>
            <p:cNvSpPr/>
            <p:nvPr/>
          </p:nvSpPr>
          <p:spPr>
            <a:xfrm>
              <a:off x="5718395" y="4387085"/>
              <a:ext cx="212870" cy="482075"/>
            </a:xfrm>
            <a:prstGeom prst="rightBrace">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GB"/>
            </a:p>
          </p:txBody>
        </p:sp>
        <p:sp>
          <p:nvSpPr>
            <p:cNvPr id="16" name="Right Brace 15"/>
            <p:cNvSpPr/>
            <p:nvPr/>
          </p:nvSpPr>
          <p:spPr>
            <a:xfrm>
              <a:off x="5717475" y="5517232"/>
              <a:ext cx="212870" cy="482075"/>
            </a:xfrm>
            <a:prstGeom prst="rightBrace">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GB"/>
            </a:p>
          </p:txBody>
        </p:sp>
        <p:sp>
          <p:nvSpPr>
            <p:cNvPr id="17" name="Freeform 16"/>
            <p:cNvSpPr/>
            <p:nvPr/>
          </p:nvSpPr>
          <p:spPr>
            <a:xfrm>
              <a:off x="5872887" y="4626571"/>
              <a:ext cx="793214" cy="242372"/>
            </a:xfrm>
            <a:custGeom>
              <a:avLst/>
              <a:gdLst>
                <a:gd name="connsiteX0" fmla="*/ 0 w 793214"/>
                <a:gd name="connsiteY0" fmla="*/ 0 h 242372"/>
                <a:gd name="connsiteX1" fmla="*/ 550843 w 793214"/>
                <a:gd name="connsiteY1" fmla="*/ 77119 h 242372"/>
                <a:gd name="connsiteX2" fmla="*/ 793214 w 793214"/>
                <a:gd name="connsiteY2" fmla="*/ 242372 h 242372"/>
                <a:gd name="connsiteX3" fmla="*/ 793214 w 793214"/>
                <a:gd name="connsiteY3" fmla="*/ 242372 h 242372"/>
              </a:gdLst>
              <a:ahLst/>
              <a:cxnLst>
                <a:cxn ang="0">
                  <a:pos x="connsiteX0" y="connsiteY0"/>
                </a:cxn>
                <a:cxn ang="0">
                  <a:pos x="connsiteX1" y="connsiteY1"/>
                </a:cxn>
                <a:cxn ang="0">
                  <a:pos x="connsiteX2" y="connsiteY2"/>
                </a:cxn>
                <a:cxn ang="0">
                  <a:pos x="connsiteX3" y="connsiteY3"/>
                </a:cxn>
              </a:cxnLst>
              <a:rect l="l" t="t" r="r" b="b"/>
              <a:pathLst>
                <a:path w="793214" h="242372">
                  <a:moveTo>
                    <a:pt x="0" y="0"/>
                  </a:moveTo>
                  <a:cubicBezTo>
                    <a:pt x="209320" y="18362"/>
                    <a:pt x="418641" y="36724"/>
                    <a:pt x="550843" y="77119"/>
                  </a:cubicBezTo>
                  <a:cubicBezTo>
                    <a:pt x="683045" y="117514"/>
                    <a:pt x="793214" y="242372"/>
                    <a:pt x="793214" y="242372"/>
                  </a:cubicBezTo>
                  <a:lnTo>
                    <a:pt x="793214" y="242372"/>
                  </a:lnTo>
                </a:path>
              </a:pathLst>
            </a:custGeom>
            <a:ln>
              <a:headEnd type="none" w="med" len="med"/>
              <a:tailEnd type="triangl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en-GB"/>
            </a:p>
          </p:txBody>
        </p:sp>
        <p:sp>
          <p:nvSpPr>
            <p:cNvPr id="18" name="Freeform 17"/>
            <p:cNvSpPr/>
            <p:nvPr/>
          </p:nvSpPr>
          <p:spPr>
            <a:xfrm>
              <a:off x="5916058" y="5464366"/>
              <a:ext cx="782197" cy="298719"/>
            </a:xfrm>
            <a:custGeom>
              <a:avLst/>
              <a:gdLst>
                <a:gd name="connsiteX0" fmla="*/ 0 w 782197"/>
                <a:gd name="connsiteY0" fmla="*/ 297456 h 298719"/>
                <a:gd name="connsiteX1" fmla="*/ 528809 w 782197"/>
                <a:gd name="connsiteY1" fmla="*/ 253388 h 298719"/>
                <a:gd name="connsiteX2" fmla="*/ 782197 w 782197"/>
                <a:gd name="connsiteY2" fmla="*/ 0 h 298719"/>
              </a:gdLst>
              <a:ahLst/>
              <a:cxnLst>
                <a:cxn ang="0">
                  <a:pos x="connsiteX0" y="connsiteY0"/>
                </a:cxn>
                <a:cxn ang="0">
                  <a:pos x="connsiteX1" y="connsiteY1"/>
                </a:cxn>
                <a:cxn ang="0">
                  <a:pos x="connsiteX2" y="connsiteY2"/>
                </a:cxn>
              </a:cxnLst>
              <a:rect l="l" t="t" r="r" b="b"/>
              <a:pathLst>
                <a:path w="782197" h="298719">
                  <a:moveTo>
                    <a:pt x="0" y="297456"/>
                  </a:moveTo>
                  <a:cubicBezTo>
                    <a:pt x="199221" y="300210"/>
                    <a:pt x="398443" y="302964"/>
                    <a:pt x="528809" y="253388"/>
                  </a:cubicBezTo>
                  <a:cubicBezTo>
                    <a:pt x="659175" y="203812"/>
                    <a:pt x="720686" y="101906"/>
                    <a:pt x="782197" y="0"/>
                  </a:cubicBezTo>
                </a:path>
              </a:pathLst>
            </a:custGeom>
            <a:ln>
              <a:headEnd type="none" w="med" len="med"/>
              <a:tailEnd type="triangl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en-GB"/>
            </a:p>
          </p:txBody>
        </p:sp>
      </p:grpSp>
      <p:sp>
        <p:nvSpPr>
          <p:cNvPr id="19" name="TextBox 18"/>
          <p:cNvSpPr txBox="1"/>
          <p:nvPr/>
        </p:nvSpPr>
        <p:spPr>
          <a:xfrm>
            <a:off x="346900" y="4248692"/>
            <a:ext cx="3537738" cy="1969770"/>
          </a:xfrm>
          <a:prstGeom prst="rect">
            <a:avLst/>
          </a:prstGeom>
          <a:noFill/>
        </p:spPr>
        <p:txBody>
          <a:bodyPr wrap="square" rtlCol="0">
            <a:spAutoFit/>
          </a:bodyPr>
          <a:lstStyle/>
          <a:p>
            <a:r>
              <a:rPr lang="en-GB" sz="1400" dirty="0"/>
              <a:t>When each object is created, the object itself is passed into the class’s parameter called ‘self’.</a:t>
            </a:r>
          </a:p>
          <a:p>
            <a:endParaRPr lang="en-GB" sz="500" dirty="0"/>
          </a:p>
          <a:p>
            <a:r>
              <a:rPr lang="en-GB" sz="1400" dirty="0"/>
              <a:t>Now, there is a </a:t>
            </a:r>
            <a:r>
              <a:rPr lang="en-GB" sz="1400" b="1" dirty="0"/>
              <a:t>reference to the bound object</a:t>
            </a:r>
            <a:r>
              <a:rPr lang="en-GB" sz="1400" dirty="0"/>
              <a:t>.</a:t>
            </a:r>
          </a:p>
          <a:p>
            <a:endParaRPr lang="en-GB" sz="500" dirty="0"/>
          </a:p>
          <a:p>
            <a:r>
              <a:rPr lang="en-GB" sz="1400" dirty="0"/>
              <a:t>So, whenever the object updates it’s attribute values, python can keep track of them.</a:t>
            </a:r>
          </a:p>
        </p:txBody>
      </p:sp>
      <p:sp>
        <p:nvSpPr>
          <p:cNvPr id="23" name="Title 1">
            <a:extLst>
              <a:ext uri="{FF2B5EF4-FFF2-40B4-BE49-F238E27FC236}">
                <a16:creationId xmlns:a16="http://schemas.microsoft.com/office/drawing/2014/main" id="{8CC608B0-B444-4304-A860-F6613B63075D}"/>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243864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4064417"/>
          </a:xfrm>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2400" b="1" dirty="0"/>
              <a:t>Accessing objects attribute data:</a:t>
            </a:r>
            <a:endParaRPr lang="en-GB" sz="2400" dirty="0"/>
          </a:p>
          <a:p>
            <a:pPr marL="0" indent="0">
              <a:buNone/>
            </a:pPr>
            <a:endParaRPr lang="en-US" sz="1800" dirty="0"/>
          </a:p>
          <a:p>
            <a:pPr marL="0" indent="0">
              <a:buNone/>
            </a:pPr>
            <a:r>
              <a:rPr lang="en-US" sz="1800" dirty="0"/>
              <a:t>To access an object’s data, we simply write the name of the object followed by…</a:t>
            </a:r>
            <a:endParaRPr lang="en-GB" sz="1800" dirty="0"/>
          </a:p>
          <a:p>
            <a:pPr marL="0" indent="0" algn="ctr">
              <a:buNone/>
            </a:pPr>
            <a:endParaRPr lang="en-US" sz="2400" b="1" dirty="0"/>
          </a:p>
          <a:p>
            <a:pPr marL="0" indent="0" algn="ctr">
              <a:buNone/>
            </a:pPr>
            <a:r>
              <a:rPr lang="en-US" sz="2400" b="1" dirty="0"/>
              <a:t>.</a:t>
            </a:r>
            <a:r>
              <a:rPr lang="en-US" sz="2400" b="1" dirty="0" err="1"/>
              <a:t>attribute_name</a:t>
            </a:r>
            <a:endParaRPr lang="en-GB" sz="2400" b="1" dirty="0"/>
          </a:p>
          <a:p>
            <a:pPr marL="0" indent="0">
              <a:buNone/>
            </a:pPr>
            <a:endParaRPr lang="en-GB" sz="1800" dirty="0"/>
          </a:p>
        </p:txBody>
      </p:sp>
      <p:grpSp>
        <p:nvGrpSpPr>
          <p:cNvPr id="12" name="Group 11"/>
          <p:cNvGrpSpPr/>
          <p:nvPr/>
        </p:nvGrpSpPr>
        <p:grpSpPr>
          <a:xfrm>
            <a:off x="1691680" y="4005064"/>
            <a:ext cx="5799597" cy="1008112"/>
            <a:chOff x="3491880" y="5229200"/>
            <a:chExt cx="4378325" cy="753110"/>
          </a:xfrm>
        </p:grpSpPr>
        <p:pic>
          <p:nvPicPr>
            <p:cNvPr id="9" name="Picture 8"/>
            <p:cNvPicPr/>
            <p:nvPr/>
          </p:nvPicPr>
          <p:blipFill>
            <a:blip r:embed="rId2">
              <a:extLst>
                <a:ext uri="{28A0092B-C50C-407E-A947-70E740481C1C}">
                  <a14:useLocalDpi xmlns:a14="http://schemas.microsoft.com/office/drawing/2010/main" val="0"/>
                </a:ext>
              </a:extLst>
            </a:blip>
            <a:stretch>
              <a:fillRect/>
            </a:stretch>
          </p:blipFill>
          <p:spPr>
            <a:xfrm>
              <a:off x="3491880" y="5229200"/>
              <a:ext cx="1783715" cy="732790"/>
            </a:xfrm>
            <a:prstGeom prst="rect">
              <a:avLst/>
            </a:prstGeom>
            <a:ln>
              <a:solidFill>
                <a:schemeClr val="accent1"/>
              </a:solidFill>
            </a:ln>
          </p:spPr>
        </p:pic>
        <p:pic>
          <p:nvPicPr>
            <p:cNvPr id="10" name="Picture 9"/>
            <p:cNvPicPr/>
            <p:nvPr/>
          </p:nvPicPr>
          <p:blipFill>
            <a:blip r:embed="rId3">
              <a:extLst>
                <a:ext uri="{28A0092B-C50C-407E-A947-70E740481C1C}">
                  <a14:useLocalDpi xmlns:a14="http://schemas.microsoft.com/office/drawing/2010/main" val="0"/>
                </a:ext>
              </a:extLst>
            </a:blip>
            <a:stretch>
              <a:fillRect/>
            </a:stretch>
          </p:blipFill>
          <p:spPr>
            <a:xfrm>
              <a:off x="6146180" y="5229835"/>
              <a:ext cx="1724025" cy="752475"/>
            </a:xfrm>
            <a:prstGeom prst="rect">
              <a:avLst/>
            </a:prstGeom>
            <a:ln>
              <a:solidFill>
                <a:schemeClr val="accent1"/>
              </a:solidFill>
            </a:ln>
          </p:spPr>
        </p:pic>
        <p:sp>
          <p:nvSpPr>
            <p:cNvPr id="11" name="Right Arrow 10"/>
            <p:cNvSpPr/>
            <p:nvPr/>
          </p:nvSpPr>
          <p:spPr>
            <a:xfrm>
              <a:off x="5412755" y="5445735"/>
              <a:ext cx="560705" cy="327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
        <p:nvSpPr>
          <p:cNvPr id="13" name="Title 1">
            <a:extLst>
              <a:ext uri="{FF2B5EF4-FFF2-40B4-BE49-F238E27FC236}">
                <a16:creationId xmlns:a16="http://schemas.microsoft.com/office/drawing/2014/main" id="{7EC4AD3D-3554-4AD5-8F3F-FF6E16F5D176}"/>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2551229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2408233"/>
          </a:xfrm>
          <a:ln>
            <a:noFill/>
          </a:ln>
        </p:spPr>
        <p:style>
          <a:lnRef idx="2">
            <a:schemeClr val="accent3"/>
          </a:lnRef>
          <a:fillRef idx="1">
            <a:schemeClr val="lt1"/>
          </a:fillRef>
          <a:effectRef idx="0">
            <a:schemeClr val="accent3"/>
          </a:effectRef>
          <a:fontRef idx="minor">
            <a:schemeClr val="dk1"/>
          </a:fontRef>
        </p:style>
        <p:txBody>
          <a:bodyPr>
            <a:normAutofit lnSpcReduction="10000"/>
          </a:bodyPr>
          <a:lstStyle/>
          <a:p>
            <a:pPr marL="0" indent="0">
              <a:buNone/>
            </a:pPr>
            <a:r>
              <a:rPr lang="en-GB" sz="2400" b="1" dirty="0"/>
              <a:t>Accessing objects methods:</a:t>
            </a:r>
            <a:endParaRPr lang="en-GB" sz="2400" dirty="0"/>
          </a:p>
          <a:p>
            <a:pPr marL="0" indent="0">
              <a:buNone/>
            </a:pPr>
            <a:endParaRPr lang="en-US" sz="1800" dirty="0"/>
          </a:p>
          <a:p>
            <a:pPr marL="0" indent="0">
              <a:buNone/>
            </a:pPr>
            <a:r>
              <a:rPr lang="en-US" sz="1800" dirty="0"/>
              <a:t>To access an objects method, we simply write the name of the object followed by…</a:t>
            </a:r>
          </a:p>
          <a:p>
            <a:pPr marL="0" indent="0" algn="ctr">
              <a:buNone/>
            </a:pPr>
            <a:endParaRPr lang="en-US" sz="2800" b="1" dirty="0">
              <a:solidFill>
                <a:schemeClr val="tx1"/>
              </a:solidFill>
            </a:endParaRPr>
          </a:p>
          <a:p>
            <a:pPr marL="0" indent="0" algn="ctr">
              <a:buNone/>
            </a:pPr>
            <a:r>
              <a:rPr lang="en-US" sz="2800" b="1" dirty="0">
                <a:solidFill>
                  <a:schemeClr val="tx1"/>
                </a:solidFill>
              </a:rPr>
              <a:t>.</a:t>
            </a:r>
            <a:r>
              <a:rPr lang="en-US" sz="2800" b="1" dirty="0" err="1">
                <a:solidFill>
                  <a:schemeClr val="tx1"/>
                </a:solidFill>
              </a:rPr>
              <a:t>method_name</a:t>
            </a:r>
            <a:r>
              <a:rPr lang="en-US" sz="2800" b="1" dirty="0">
                <a:solidFill>
                  <a:schemeClr val="tx1"/>
                </a:solidFill>
              </a:rPr>
              <a:t>()</a:t>
            </a:r>
            <a:endParaRPr lang="en-GB" sz="2800" b="1" dirty="0">
              <a:solidFill>
                <a:schemeClr val="tx1"/>
              </a:solidFill>
            </a:endParaRPr>
          </a:p>
          <a:p>
            <a:pPr marL="0" indent="0">
              <a:buNone/>
            </a:pPr>
            <a:endParaRPr lang="en-GB" sz="1800" dirty="0"/>
          </a:p>
        </p:txBody>
      </p:sp>
      <p:grpSp>
        <p:nvGrpSpPr>
          <p:cNvPr id="5" name="Group 4"/>
          <p:cNvGrpSpPr/>
          <p:nvPr/>
        </p:nvGrpSpPr>
        <p:grpSpPr>
          <a:xfrm>
            <a:off x="1475656" y="4365104"/>
            <a:ext cx="6124004" cy="557019"/>
            <a:chOff x="3488556" y="5314161"/>
            <a:chExt cx="4525010" cy="400050"/>
          </a:xfrm>
        </p:grpSpPr>
        <p:pic>
          <p:nvPicPr>
            <p:cNvPr id="13" name="Picture 12"/>
            <p:cNvPicPr/>
            <p:nvPr/>
          </p:nvPicPr>
          <p:blipFill rotWithShape="1">
            <a:blip r:embed="rId2">
              <a:extLst>
                <a:ext uri="{28A0092B-C50C-407E-A947-70E740481C1C}">
                  <a14:useLocalDpi xmlns:a14="http://schemas.microsoft.com/office/drawing/2010/main" val="0"/>
                </a:ext>
              </a:extLst>
            </a:blip>
            <a:srcRect b="24528"/>
            <a:stretch/>
          </p:blipFill>
          <p:spPr bwMode="auto">
            <a:xfrm>
              <a:off x="3488556" y="5443701"/>
              <a:ext cx="1060450" cy="217805"/>
            </a:xfrm>
            <a:prstGeom prst="rect">
              <a:avLst/>
            </a:prstGeom>
            <a:ln w="9525" cap="flat" cmpd="sng" algn="ctr">
              <a:solidFill>
                <a:srgbClr val="5B9BD5"/>
              </a:solidFill>
              <a:prstDash val="solid"/>
              <a:round/>
              <a:headEnd type="none" w="med" len="med"/>
              <a:tailEnd type="none" w="med" len="med"/>
            </a:ln>
            <a:extLst>
              <a:ext uri="{53640926-AAD7-44D8-BBD7-CCE9431645EC}">
                <a14:shadowObscured xmlns:a14="http://schemas.microsoft.com/office/drawing/2010/main"/>
              </a:ext>
            </a:extLst>
          </p:spPr>
        </p:pic>
        <p:sp>
          <p:nvSpPr>
            <p:cNvPr id="14" name="Right Arrow 13"/>
            <p:cNvSpPr/>
            <p:nvPr/>
          </p:nvSpPr>
          <p:spPr>
            <a:xfrm>
              <a:off x="5076056" y="5373216"/>
              <a:ext cx="560705" cy="327660"/>
            </a:xfrm>
            <a:prstGeom prst="right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15" name="Picture 14"/>
            <p:cNvPicPr/>
            <p:nvPr/>
          </p:nvPicPr>
          <p:blipFill>
            <a:blip r:embed="rId3">
              <a:extLst>
                <a:ext uri="{28A0092B-C50C-407E-A947-70E740481C1C}">
                  <a14:useLocalDpi xmlns:a14="http://schemas.microsoft.com/office/drawing/2010/main" val="0"/>
                </a:ext>
              </a:extLst>
            </a:blip>
            <a:stretch>
              <a:fillRect/>
            </a:stretch>
          </p:blipFill>
          <p:spPr>
            <a:xfrm>
              <a:off x="5860916" y="5314161"/>
              <a:ext cx="2152650" cy="400050"/>
            </a:xfrm>
            <a:prstGeom prst="rect">
              <a:avLst/>
            </a:prstGeom>
          </p:spPr>
        </p:pic>
      </p:grpSp>
      <p:sp>
        <p:nvSpPr>
          <p:cNvPr id="12" name="Title 1">
            <a:extLst>
              <a:ext uri="{FF2B5EF4-FFF2-40B4-BE49-F238E27FC236}">
                <a16:creationId xmlns:a16="http://schemas.microsoft.com/office/drawing/2014/main" id="{D995829C-26D2-479A-AFA5-C04752D69977}"/>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214696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4784497"/>
          </a:xfrm>
          <a:ln>
            <a:noFill/>
          </a:ln>
        </p:spPr>
        <p:style>
          <a:lnRef idx="2">
            <a:schemeClr val="accent3"/>
          </a:lnRef>
          <a:fillRef idx="1">
            <a:schemeClr val="lt1"/>
          </a:fillRef>
          <a:effectRef idx="0">
            <a:schemeClr val="accent3"/>
          </a:effectRef>
          <a:fontRef idx="minor">
            <a:schemeClr val="dk1"/>
          </a:fontRef>
        </p:style>
        <p:txBody>
          <a:bodyPr>
            <a:normAutofit fontScale="62500" lnSpcReduction="20000"/>
          </a:bodyPr>
          <a:lstStyle/>
          <a:p>
            <a:pPr marL="0" indent="0">
              <a:buNone/>
            </a:pPr>
            <a:r>
              <a:rPr lang="en-GB" sz="5100" b="1" dirty="0"/>
              <a:t>Introduction</a:t>
            </a:r>
          </a:p>
          <a:p>
            <a:endParaRPr lang="en-GB" dirty="0"/>
          </a:p>
          <a:p>
            <a:r>
              <a:rPr lang="en-GB" dirty="0"/>
              <a:t>So far we have looked at Python as a ‘procedural programming language’. Procedures (or functions) are executed on the data and variables to perform a task. These functions can be called anywhere in the main program, and by other functions as well.</a:t>
            </a:r>
          </a:p>
          <a:p>
            <a:pPr marL="0" indent="0">
              <a:buNone/>
            </a:pPr>
            <a:r>
              <a:rPr lang="en-GB" dirty="0"/>
              <a:t> </a:t>
            </a:r>
          </a:p>
          <a:p>
            <a:r>
              <a:rPr lang="en-GB" dirty="0"/>
              <a:t>Python can also be regarded as an ‘object orientated programming language’. This is because as well as having functions to act on the data, the language also enables the creation of something called ‘classes’, from which ‘objects’ can be made. </a:t>
            </a:r>
          </a:p>
          <a:p>
            <a:pPr marL="0" indent="0">
              <a:buNone/>
            </a:pPr>
            <a:r>
              <a:rPr lang="en-GB" b="1" dirty="0"/>
              <a:t> </a:t>
            </a:r>
            <a:endParaRPr lang="en-GB" dirty="0"/>
          </a:p>
          <a:p>
            <a:r>
              <a:rPr lang="en-GB" dirty="0"/>
              <a:t>Object Orientated Programming (OOP) is nothing to get worried about. It isn’t any more ‘scary’ than what we are used to, it is merely a</a:t>
            </a:r>
            <a:r>
              <a:rPr lang="en-GB" b="1" dirty="0"/>
              <a:t> </a:t>
            </a:r>
            <a:r>
              <a:rPr lang="en-GB" b="1" i="1" dirty="0"/>
              <a:t>‘DIFFERENT WAY OF THINKING!’</a:t>
            </a:r>
            <a:endParaRPr lang="en-GB" dirty="0"/>
          </a:p>
          <a:p>
            <a:pPr marL="0" indent="0">
              <a:buNone/>
            </a:pPr>
            <a:endParaRPr lang="en-GB" dirty="0"/>
          </a:p>
        </p:txBody>
      </p:sp>
      <p:sp>
        <p:nvSpPr>
          <p:cNvPr id="8" name="Title 1">
            <a:extLst>
              <a:ext uri="{FF2B5EF4-FFF2-40B4-BE49-F238E27FC236}">
                <a16:creationId xmlns:a16="http://schemas.microsoft.com/office/drawing/2014/main" id="{2368EE52-D848-4AA0-B2AD-A58B62482929}"/>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753010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5191036"/>
          </a:xfrm>
          <a:noFill/>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1800" b="1" dirty="0"/>
              <a:t>Instantiation &amp; </a:t>
            </a:r>
            <a:r>
              <a:rPr lang="en-GB" sz="1800" b="1" i="1" dirty="0"/>
              <a:t>with unique/new data (passing parameters into the constructor)</a:t>
            </a:r>
            <a:endParaRPr lang="en-GB" sz="1800" dirty="0"/>
          </a:p>
          <a:p>
            <a:pPr marL="0" indent="0">
              <a:buNone/>
            </a:pPr>
            <a:r>
              <a:rPr lang="en-US" sz="1800" dirty="0"/>
              <a:t>Because we set up the constructor method of our class to pass values into the newly created attributes…</a:t>
            </a:r>
          </a:p>
          <a:p>
            <a:pPr marL="0" indent="0">
              <a:buNone/>
            </a:pPr>
            <a:endParaRPr lang="en-US" sz="1800" dirty="0"/>
          </a:p>
          <a:p>
            <a:pPr marL="0" indent="0">
              <a:buNone/>
            </a:pPr>
            <a:endParaRPr lang="en-US" sz="1800" dirty="0"/>
          </a:p>
          <a:p>
            <a:pPr marL="0" indent="0" algn="ctr">
              <a:buNone/>
            </a:pPr>
            <a:r>
              <a:rPr lang="en-GB" sz="1800" dirty="0"/>
              <a:t>…all objects created…</a:t>
            </a:r>
          </a:p>
          <a:p>
            <a:pPr marL="0" indent="0">
              <a:buNone/>
            </a:pPr>
            <a:endParaRPr lang="en-US" sz="1800" dirty="0"/>
          </a:p>
          <a:p>
            <a:pPr marL="0" indent="0" algn="r">
              <a:buNone/>
            </a:pPr>
            <a:r>
              <a:rPr lang="en-GB" sz="1800" dirty="0"/>
              <a:t>…will all have the same attribute values.</a:t>
            </a:r>
          </a:p>
          <a:p>
            <a:pPr marL="0" indent="0" algn="r">
              <a:buNone/>
            </a:pPr>
            <a:endParaRPr lang="en-GB" sz="1800" dirty="0"/>
          </a:p>
          <a:p>
            <a:pPr marL="0" indent="0" algn="r">
              <a:buNone/>
            </a:pPr>
            <a:endParaRPr lang="en-GB" sz="1800" dirty="0"/>
          </a:p>
          <a:p>
            <a:pPr marL="0" indent="0" algn="r">
              <a:buNone/>
            </a:pPr>
            <a:endParaRPr lang="en-GB" sz="1800" dirty="0"/>
          </a:p>
          <a:p>
            <a:pPr marL="0" indent="0" algn="r">
              <a:buNone/>
            </a:pPr>
            <a:endParaRPr lang="en-GB" sz="1800" dirty="0"/>
          </a:p>
          <a:p>
            <a:pPr marL="0" indent="0" algn="r">
              <a:buNone/>
            </a:pPr>
            <a:endParaRPr lang="en-GB" sz="1800" dirty="0"/>
          </a:p>
          <a:p>
            <a:pPr marL="0" indent="0">
              <a:buNone/>
            </a:pPr>
            <a:r>
              <a:rPr lang="en-US" sz="1800" dirty="0"/>
              <a:t>That is, unless, we pass new values into the constructor at the moment of instantiation.</a:t>
            </a:r>
            <a:endParaRPr lang="en-GB" sz="1800" dirty="0"/>
          </a:p>
          <a:p>
            <a:pPr marL="0" indent="0">
              <a:buNone/>
            </a:pPr>
            <a:endParaRPr lang="en-US" sz="1800" dirty="0"/>
          </a:p>
          <a:p>
            <a:pPr marL="0" indent="0">
              <a:buNone/>
            </a:pPr>
            <a:endParaRPr lang="en-US" sz="1800" dirty="0"/>
          </a:p>
          <a:p>
            <a:pPr marL="0" indent="0">
              <a:buNone/>
            </a:pPr>
            <a:endParaRPr lang="en-GB" sz="1800" dirty="0"/>
          </a:p>
        </p:txBody>
      </p:sp>
      <p:pic>
        <p:nvPicPr>
          <p:cNvPr id="10" name="Picture 9"/>
          <p:cNvPicPr/>
          <p:nvPr/>
        </p:nvPicPr>
        <p:blipFill>
          <a:blip r:embed="rId2">
            <a:extLst>
              <a:ext uri="{28A0092B-C50C-407E-A947-70E740481C1C}">
                <a14:useLocalDpi xmlns:a14="http://schemas.microsoft.com/office/drawing/2010/main" val="0"/>
              </a:ext>
            </a:extLst>
          </a:blip>
          <a:stretch>
            <a:fillRect/>
          </a:stretch>
        </p:blipFill>
        <p:spPr>
          <a:xfrm>
            <a:off x="2144477" y="2631461"/>
            <a:ext cx="5143078" cy="545018"/>
          </a:xfrm>
          <a:prstGeom prst="rect">
            <a:avLst/>
          </a:prstGeom>
          <a:ln>
            <a:solidFill>
              <a:schemeClr val="accent1"/>
            </a:solidFill>
          </a:ln>
        </p:spPr>
      </p:pic>
      <p:pic>
        <p:nvPicPr>
          <p:cNvPr id="11" name="Picture 10"/>
          <p:cNvPicPr/>
          <p:nvPr/>
        </p:nvPicPr>
        <p:blipFill>
          <a:blip r:embed="rId3">
            <a:extLst>
              <a:ext uri="{28A0092B-C50C-407E-A947-70E740481C1C}">
                <a14:useLocalDpi xmlns:a14="http://schemas.microsoft.com/office/drawing/2010/main" val="0"/>
              </a:ext>
            </a:extLst>
          </a:blip>
          <a:stretch>
            <a:fillRect/>
          </a:stretch>
        </p:blipFill>
        <p:spPr>
          <a:xfrm>
            <a:off x="5220072" y="3527464"/>
            <a:ext cx="1582762" cy="308115"/>
          </a:xfrm>
          <a:prstGeom prst="rect">
            <a:avLst/>
          </a:prstGeom>
          <a:ln>
            <a:solidFill>
              <a:schemeClr val="accent1"/>
            </a:solidFill>
          </a:ln>
        </p:spPr>
      </p:pic>
      <p:pic>
        <p:nvPicPr>
          <p:cNvPr id="6" name="Picture 5"/>
          <p:cNvPicPr>
            <a:picLocks noChangeAspect="1"/>
          </p:cNvPicPr>
          <p:nvPr/>
        </p:nvPicPr>
        <p:blipFill>
          <a:blip r:embed="rId4"/>
          <a:stretch>
            <a:fillRect/>
          </a:stretch>
        </p:blipFill>
        <p:spPr>
          <a:xfrm>
            <a:off x="3347864" y="4323238"/>
            <a:ext cx="5525271" cy="1228896"/>
          </a:xfrm>
          <a:prstGeom prst="rect">
            <a:avLst/>
          </a:prstGeom>
        </p:spPr>
      </p:pic>
      <p:sp>
        <p:nvSpPr>
          <p:cNvPr id="12" name="Title 1">
            <a:extLst>
              <a:ext uri="{FF2B5EF4-FFF2-40B4-BE49-F238E27FC236}">
                <a16:creationId xmlns:a16="http://schemas.microsoft.com/office/drawing/2014/main" id="{A33F280D-378E-423C-93B5-6D5AD1208E7F}"/>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4034062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anim calcmode="lin" valueType="num">
                                      <p:cBhvr additive="base">
                                        <p:cTn id="3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212" y="430173"/>
            <a:ext cx="8229600" cy="406539"/>
          </a:xfrm>
        </p:spPr>
        <p:txBody>
          <a:bodyPr>
            <a:normAutofit fontScale="90000"/>
          </a:bodyPr>
          <a:lstStyle/>
          <a:p>
            <a:r>
              <a:rPr lang="en-GB" dirty="0"/>
              <a:t>Tasks</a:t>
            </a:r>
          </a:p>
        </p:txBody>
      </p:sp>
      <p:sp>
        <p:nvSpPr>
          <p:cNvPr id="3" name="Content Placeholder 2"/>
          <p:cNvSpPr>
            <a:spLocks noGrp="1"/>
          </p:cNvSpPr>
          <p:nvPr>
            <p:ph idx="1"/>
          </p:nvPr>
        </p:nvSpPr>
        <p:spPr>
          <a:xfrm>
            <a:off x="431540" y="922710"/>
            <a:ext cx="8496944" cy="5674642"/>
          </a:xfrm>
        </p:spPr>
        <p:txBody>
          <a:bodyPr>
            <a:normAutofit fontScale="62500" lnSpcReduction="20000"/>
          </a:bodyPr>
          <a:lstStyle/>
          <a:p>
            <a:r>
              <a:rPr lang="en-GB" dirty="0"/>
              <a:t>Create a class called ‘Animal’</a:t>
            </a:r>
          </a:p>
          <a:p>
            <a:r>
              <a:rPr lang="en-GB" dirty="0"/>
              <a:t>The class is to have the following attributes:</a:t>
            </a:r>
          </a:p>
          <a:p>
            <a:pPr lvl="1"/>
            <a:r>
              <a:rPr lang="en-GB" dirty="0" err="1"/>
              <a:t>animal_species</a:t>
            </a:r>
            <a:endParaRPr lang="en-GB" dirty="0"/>
          </a:p>
          <a:p>
            <a:pPr lvl="1"/>
            <a:r>
              <a:rPr lang="en-GB" dirty="0"/>
              <a:t>age</a:t>
            </a:r>
          </a:p>
          <a:p>
            <a:pPr lvl="1"/>
            <a:r>
              <a:rPr lang="en-GB" dirty="0" err="1"/>
              <a:t>threat_level</a:t>
            </a:r>
            <a:endParaRPr lang="en-GB" dirty="0"/>
          </a:p>
          <a:p>
            <a:pPr lvl="1"/>
            <a:r>
              <a:rPr lang="en-GB" dirty="0" err="1"/>
              <a:t>hunger_level</a:t>
            </a:r>
            <a:endParaRPr lang="en-GB" dirty="0"/>
          </a:p>
          <a:p>
            <a:pPr marL="457200" lvl="1" indent="0">
              <a:buNone/>
            </a:pPr>
            <a:r>
              <a:rPr lang="en-GB" dirty="0"/>
              <a:t>And these are to be set to the following values (“unknown”, 0, “peaceful”, 0)</a:t>
            </a:r>
          </a:p>
          <a:p>
            <a:pPr marL="514350" indent="-457200"/>
            <a:r>
              <a:rPr lang="en-GB" dirty="0"/>
              <a:t>The class is to have the following methods:</a:t>
            </a:r>
          </a:p>
          <a:p>
            <a:pPr marL="914400" lvl="1" indent="-457200"/>
            <a:r>
              <a:rPr lang="en-GB" dirty="0" err="1"/>
              <a:t>setSpecies</a:t>
            </a:r>
            <a:r>
              <a:rPr lang="en-GB" dirty="0"/>
              <a:t>() </a:t>
            </a:r>
            <a:r>
              <a:rPr lang="en-GB" sz="1900" i="1" dirty="0"/>
              <a:t>#takes a species name and sets this as </a:t>
            </a:r>
            <a:r>
              <a:rPr lang="en-GB" sz="1900" i="1" dirty="0" err="1"/>
              <a:t>animal_species</a:t>
            </a:r>
            <a:endParaRPr lang="en-GB" sz="1900" i="1" dirty="0"/>
          </a:p>
          <a:p>
            <a:pPr marL="914400" lvl="1" indent="-457200"/>
            <a:r>
              <a:rPr lang="en-GB" dirty="0" err="1"/>
              <a:t>setAge</a:t>
            </a:r>
            <a:r>
              <a:rPr lang="en-GB" dirty="0"/>
              <a:t>()</a:t>
            </a:r>
            <a:r>
              <a:rPr lang="en-GB" i="1" dirty="0"/>
              <a:t> </a:t>
            </a:r>
            <a:r>
              <a:rPr lang="en-GB" sz="1900" i="1" dirty="0"/>
              <a:t>#takes an age and sets this as age</a:t>
            </a:r>
            <a:endParaRPr lang="en-GB" sz="1900" dirty="0"/>
          </a:p>
          <a:p>
            <a:pPr marL="914400" lvl="1" indent="-457200"/>
            <a:r>
              <a:rPr lang="en-GB" dirty="0" err="1"/>
              <a:t>setHunger_level</a:t>
            </a:r>
            <a:r>
              <a:rPr lang="en-GB" dirty="0"/>
              <a:t>() </a:t>
            </a:r>
            <a:r>
              <a:rPr lang="en-GB" sz="1900" i="1" dirty="0"/>
              <a:t>#takes a hunger level (1-10) and sets this as </a:t>
            </a:r>
            <a:r>
              <a:rPr lang="en-GB" sz="1900" i="1" dirty="0" err="1"/>
              <a:t>hunger_level</a:t>
            </a:r>
            <a:endParaRPr lang="en-GB" sz="1900" dirty="0"/>
          </a:p>
          <a:p>
            <a:pPr marL="914400" lvl="1" indent="-457200"/>
            <a:r>
              <a:rPr lang="en-GB" dirty="0" err="1"/>
              <a:t>changeThreat_level</a:t>
            </a:r>
            <a:r>
              <a:rPr lang="en-GB" dirty="0"/>
              <a:t>() </a:t>
            </a:r>
            <a:r>
              <a:rPr lang="en-GB" sz="1900" i="1" dirty="0"/>
              <a:t>#takes in hunger level, updates </a:t>
            </a:r>
            <a:r>
              <a:rPr lang="en-GB" sz="1900" i="1" dirty="0" err="1"/>
              <a:t>threat_level</a:t>
            </a:r>
            <a:r>
              <a:rPr lang="en-GB" sz="1900" i="1" dirty="0"/>
              <a:t> according to the following: if hunger 0-3 (peaceful), if hunger 4-7 (narky), if hunger 8-10 (aggressive) then returns </a:t>
            </a:r>
            <a:r>
              <a:rPr lang="en-GB" sz="1900" i="1" dirty="0" err="1"/>
              <a:t>threat_level</a:t>
            </a:r>
            <a:r>
              <a:rPr lang="en-GB" sz="1900" i="1" dirty="0"/>
              <a:t>.</a:t>
            </a:r>
          </a:p>
          <a:p>
            <a:pPr marL="400050"/>
            <a:r>
              <a:rPr lang="en-GB" sz="3100" dirty="0"/>
              <a:t>Insatiate an object (called Cat) from the ‘Animal’ class</a:t>
            </a:r>
          </a:p>
          <a:p>
            <a:pPr marL="400050"/>
            <a:r>
              <a:rPr lang="en-GB" sz="3100" dirty="0"/>
              <a:t>Call the objects </a:t>
            </a:r>
            <a:r>
              <a:rPr lang="en-GB" sz="3100" dirty="0" err="1"/>
              <a:t>setSpecies</a:t>
            </a:r>
            <a:r>
              <a:rPr lang="en-GB" sz="3100" dirty="0"/>
              <a:t> method and input ‘Cat’</a:t>
            </a:r>
          </a:p>
          <a:p>
            <a:pPr marL="400050"/>
            <a:r>
              <a:rPr lang="en-GB" sz="3100" dirty="0"/>
              <a:t>Call the objects </a:t>
            </a:r>
            <a:r>
              <a:rPr lang="en-GB" sz="3100" dirty="0" err="1"/>
              <a:t>setAge</a:t>
            </a:r>
            <a:r>
              <a:rPr lang="en-GB" sz="3100" dirty="0"/>
              <a:t> method and input 5</a:t>
            </a:r>
          </a:p>
          <a:p>
            <a:pPr marL="400050"/>
            <a:r>
              <a:rPr lang="en-GB" sz="3100" dirty="0"/>
              <a:t>Call the </a:t>
            </a:r>
            <a:r>
              <a:rPr lang="en-GB" sz="3100" dirty="0" err="1"/>
              <a:t>setHunger_level</a:t>
            </a:r>
            <a:r>
              <a:rPr lang="en-GB" sz="3100" dirty="0"/>
              <a:t> method and type in 7</a:t>
            </a:r>
          </a:p>
          <a:p>
            <a:pPr marL="400050"/>
            <a:r>
              <a:rPr lang="en-GB" sz="3100" dirty="0"/>
              <a:t>Call the </a:t>
            </a:r>
            <a:r>
              <a:rPr lang="en-GB" sz="3100" dirty="0" err="1"/>
              <a:t>changeThreat_level</a:t>
            </a:r>
            <a:r>
              <a:rPr lang="en-GB" sz="3100" dirty="0"/>
              <a:t> method and see if it returns the correct </a:t>
            </a:r>
            <a:r>
              <a:rPr lang="en-GB" sz="3100" dirty="0" err="1"/>
              <a:t>threat_level</a:t>
            </a:r>
            <a:r>
              <a:rPr lang="en-GB" sz="3100" dirty="0"/>
              <a:t> (should now be ‘narky’).</a:t>
            </a:r>
          </a:p>
          <a:p>
            <a:pPr marL="400050"/>
            <a:endParaRPr lang="en-GB" sz="3600" dirty="0"/>
          </a:p>
        </p:txBody>
      </p:sp>
      <p:pic>
        <p:nvPicPr>
          <p:cNvPr id="5" name="Picture 4">
            <a:extLst>
              <a:ext uri="{FF2B5EF4-FFF2-40B4-BE49-F238E27FC236}">
                <a16:creationId xmlns:a16="http://schemas.microsoft.com/office/drawing/2014/main" id="{DBA1116C-5554-41E7-832A-B05A67AB22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51818" y="403355"/>
            <a:ext cx="956388" cy="1018450"/>
          </a:xfrm>
          <a:prstGeom prst="rect">
            <a:avLst/>
          </a:prstGeom>
        </p:spPr>
      </p:pic>
      <p:pic>
        <p:nvPicPr>
          <p:cNvPr id="6" name="Picture 5">
            <a:extLst>
              <a:ext uri="{FF2B5EF4-FFF2-40B4-BE49-F238E27FC236}">
                <a16:creationId xmlns:a16="http://schemas.microsoft.com/office/drawing/2014/main" id="{97586F56-EAF2-4ED9-8648-6C3090166A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240" y="471980"/>
            <a:ext cx="949825" cy="949825"/>
          </a:xfrm>
          <a:prstGeom prst="rect">
            <a:avLst/>
          </a:prstGeom>
        </p:spPr>
      </p:pic>
      <p:sp>
        <p:nvSpPr>
          <p:cNvPr id="7" name="TextBox 6">
            <a:extLst>
              <a:ext uri="{FF2B5EF4-FFF2-40B4-BE49-F238E27FC236}">
                <a16:creationId xmlns:a16="http://schemas.microsoft.com/office/drawing/2014/main" id="{D82F1250-89D4-4DBE-AB1C-1737D8970782}"/>
              </a:ext>
            </a:extLst>
          </p:cNvPr>
          <p:cNvSpPr txBox="1"/>
          <p:nvPr/>
        </p:nvSpPr>
        <p:spPr>
          <a:xfrm>
            <a:off x="6611652" y="1400621"/>
            <a:ext cx="1369286" cy="369332"/>
          </a:xfrm>
          <a:prstGeom prst="rect">
            <a:avLst/>
          </a:prstGeom>
          <a:noFill/>
        </p:spPr>
        <p:txBody>
          <a:bodyPr wrap="none" rtlCol="0">
            <a:spAutoFit/>
          </a:bodyPr>
          <a:lstStyle/>
          <a:p>
            <a:r>
              <a:rPr lang="en-GB" dirty="0"/>
              <a:t>45 minutes</a:t>
            </a:r>
          </a:p>
        </p:txBody>
      </p:sp>
    </p:spTree>
    <p:extLst>
      <p:ext uri="{BB962C8B-B14F-4D97-AF65-F5344CB8AC3E}">
        <p14:creationId xmlns:p14="http://schemas.microsoft.com/office/powerpoint/2010/main" val="4031447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4856505"/>
          </a:xfrm>
          <a:ln>
            <a:noFill/>
          </a:ln>
        </p:spPr>
        <p:style>
          <a:lnRef idx="2">
            <a:schemeClr val="accent3"/>
          </a:lnRef>
          <a:fillRef idx="1">
            <a:schemeClr val="lt1"/>
          </a:fillRef>
          <a:effectRef idx="0">
            <a:schemeClr val="accent3"/>
          </a:effectRef>
          <a:fontRef idx="minor">
            <a:schemeClr val="dk1"/>
          </a:fontRef>
        </p:style>
        <p:txBody>
          <a:bodyPr>
            <a:normAutofit fontScale="62500" lnSpcReduction="20000"/>
          </a:bodyPr>
          <a:lstStyle/>
          <a:p>
            <a:pPr marL="0" indent="0">
              <a:buNone/>
            </a:pPr>
            <a:r>
              <a:rPr lang="en-GB" b="1" dirty="0"/>
              <a:t>The limitations of programing the ‘</a:t>
            </a:r>
            <a:r>
              <a:rPr lang="en-GB" b="1" i="1" dirty="0"/>
              <a:t>procedural’</a:t>
            </a:r>
            <a:r>
              <a:rPr lang="en-GB" b="1" dirty="0"/>
              <a:t> way</a:t>
            </a:r>
            <a:endParaRPr lang="en-GB" dirty="0"/>
          </a:p>
          <a:p>
            <a:pPr marL="0" indent="0">
              <a:buNone/>
            </a:pPr>
            <a:endParaRPr lang="en-GB" dirty="0"/>
          </a:p>
          <a:p>
            <a:r>
              <a:rPr lang="en-GB" dirty="0"/>
              <a:t>If we were planning to create a racing game involving 50 different cars on a track, we may think of creating each car using a series of different variables to hold different pieces of data about each car.</a:t>
            </a:r>
          </a:p>
          <a:p>
            <a:endParaRPr lang="en-GB" dirty="0"/>
          </a:p>
          <a:p>
            <a:r>
              <a:rPr lang="en-GB" dirty="0"/>
              <a:t>We may also create several different functions to act on the data in these variables, such as a function to simulate acceleration, so that different cars’ speeds increase at different times.</a:t>
            </a:r>
          </a:p>
          <a:p>
            <a:endParaRPr lang="en-GB" dirty="0"/>
          </a:p>
          <a:p>
            <a:r>
              <a:rPr lang="en-GB" dirty="0"/>
              <a:t>As we create more cars, we will not only end up having a great deal of variables, which will be difficult to keep track of, we will also end up duplicating very similar data time and time again.</a:t>
            </a:r>
          </a:p>
          <a:p>
            <a:endParaRPr lang="en-GB" dirty="0"/>
          </a:p>
          <a:p>
            <a:r>
              <a:rPr lang="en-GB" dirty="0"/>
              <a:t>This is not efficient, and programmers like to be efficient! </a:t>
            </a:r>
          </a:p>
        </p:txBody>
      </p:sp>
      <p:sp>
        <p:nvSpPr>
          <p:cNvPr id="8" name="Title 1">
            <a:extLst>
              <a:ext uri="{FF2B5EF4-FFF2-40B4-BE49-F238E27FC236}">
                <a16:creationId xmlns:a16="http://schemas.microsoft.com/office/drawing/2014/main" id="{CFD20582-2388-4163-80BF-B8771D4A7746}"/>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3213993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1006899"/>
          </a:xfrm>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2000" i="1" dirty="0"/>
              <a:t>A ‘procedural way of thinking’ about creating a car racing game:</a:t>
            </a:r>
            <a:endParaRPr lang="en-GB" sz="2000" dirty="0"/>
          </a:p>
          <a:p>
            <a:pPr marL="0" indent="0">
              <a:buNone/>
            </a:pPr>
            <a:endParaRPr lang="en-GB" dirty="0"/>
          </a:p>
        </p:txBody>
      </p:sp>
      <p:pic>
        <p:nvPicPr>
          <p:cNvPr id="5" name="Picture 4"/>
          <p:cNvPicPr>
            <a:picLocks noChangeAspect="1"/>
          </p:cNvPicPr>
          <p:nvPr/>
        </p:nvPicPr>
        <p:blipFill>
          <a:blip r:embed="rId2"/>
          <a:stretch>
            <a:fillRect/>
          </a:stretch>
        </p:blipFill>
        <p:spPr>
          <a:xfrm>
            <a:off x="1767301" y="2350621"/>
            <a:ext cx="5973051" cy="2090568"/>
          </a:xfrm>
          <a:prstGeom prst="rect">
            <a:avLst/>
          </a:prstGeom>
        </p:spPr>
      </p:pic>
      <p:sp>
        <p:nvSpPr>
          <p:cNvPr id="6" name="TextBox 5"/>
          <p:cNvSpPr txBox="1"/>
          <p:nvPr/>
        </p:nvSpPr>
        <p:spPr>
          <a:xfrm>
            <a:off x="2089531" y="5158933"/>
            <a:ext cx="5112568" cy="646331"/>
          </a:xfrm>
          <a:prstGeom prst="rect">
            <a:avLst/>
          </a:prstGeom>
          <a:noFill/>
        </p:spPr>
        <p:txBody>
          <a:bodyPr wrap="square" rtlCol="0">
            <a:spAutoFit/>
          </a:bodyPr>
          <a:lstStyle/>
          <a:p>
            <a:pPr algn="ctr"/>
            <a:r>
              <a:rPr lang="en-GB" dirty="0"/>
              <a:t>Lots of variables and the whole structure of the program is a bit disjointed.</a:t>
            </a:r>
          </a:p>
        </p:txBody>
      </p:sp>
      <p:sp>
        <p:nvSpPr>
          <p:cNvPr id="10" name="Title 1">
            <a:extLst>
              <a:ext uri="{FF2B5EF4-FFF2-40B4-BE49-F238E27FC236}">
                <a16:creationId xmlns:a16="http://schemas.microsoft.com/office/drawing/2014/main" id="{6F1B18BE-D34C-48F7-BD9D-17299AED0B79}"/>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41924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4856505"/>
          </a:xfrm>
          <a:ln>
            <a:noFill/>
          </a:ln>
        </p:spPr>
        <p:style>
          <a:lnRef idx="2">
            <a:schemeClr val="accent3"/>
          </a:lnRef>
          <a:fillRef idx="1">
            <a:schemeClr val="lt1"/>
          </a:fillRef>
          <a:effectRef idx="0">
            <a:schemeClr val="accent3"/>
          </a:effectRef>
          <a:fontRef idx="minor">
            <a:schemeClr val="dk1"/>
          </a:fontRef>
        </p:style>
        <p:txBody>
          <a:bodyPr>
            <a:normAutofit fontScale="62500" lnSpcReduction="20000"/>
          </a:bodyPr>
          <a:lstStyle/>
          <a:p>
            <a:pPr marL="0" indent="0">
              <a:buNone/>
            </a:pPr>
            <a:r>
              <a:rPr lang="en-GB" sz="3600" b="1" dirty="0"/>
              <a:t>The benefits of programming the ‘</a:t>
            </a:r>
            <a:r>
              <a:rPr lang="en-GB" sz="3600" b="1" i="1" dirty="0"/>
              <a:t>object orientated’</a:t>
            </a:r>
            <a:r>
              <a:rPr lang="en-GB" sz="3600" b="1" dirty="0"/>
              <a:t> way</a:t>
            </a:r>
            <a:endParaRPr lang="en-GB" sz="3600" dirty="0"/>
          </a:p>
          <a:p>
            <a:pPr marL="0" indent="0">
              <a:buNone/>
            </a:pPr>
            <a:endParaRPr lang="en-GB" sz="1500" dirty="0"/>
          </a:p>
          <a:p>
            <a:pPr marL="0" indent="0">
              <a:buNone/>
            </a:pPr>
            <a:r>
              <a:rPr lang="en-GB" dirty="0"/>
              <a:t>An object orientated approach looks at this same problem in a very different way.</a:t>
            </a:r>
          </a:p>
          <a:p>
            <a:pPr marL="0" indent="0">
              <a:buNone/>
            </a:pPr>
            <a:endParaRPr lang="en-GB" dirty="0"/>
          </a:p>
          <a:p>
            <a:pPr marL="0" indent="0">
              <a:buNone/>
            </a:pPr>
            <a:r>
              <a:rPr lang="en-GB" dirty="0"/>
              <a:t>Instead of individually creating each car by producing a load of variables to hold data about the car and then creating loads more similar variables for the next car, and so on and so forth, the ‘object orientated’ approach looks to create a blueprint (or template) for ‘a car’, and then uses this blueprint to make ‘car objects’.</a:t>
            </a:r>
          </a:p>
          <a:p>
            <a:pPr marL="0" indent="0">
              <a:buNone/>
            </a:pPr>
            <a:endParaRPr lang="en-GB" dirty="0"/>
          </a:p>
          <a:p>
            <a:pPr marL="0" indent="0">
              <a:buNone/>
            </a:pPr>
            <a:r>
              <a:rPr lang="en-GB" dirty="0"/>
              <a:t>This way we are only ‘defining’ the car once, and then quickly using this definition to build as many car objects as we wish.</a:t>
            </a:r>
          </a:p>
          <a:p>
            <a:pPr marL="0" indent="0">
              <a:buNone/>
            </a:pPr>
            <a:endParaRPr lang="en-GB" dirty="0"/>
          </a:p>
          <a:p>
            <a:pPr marL="0" indent="0">
              <a:buNone/>
            </a:pPr>
            <a:r>
              <a:rPr lang="en-GB" dirty="0"/>
              <a:t>This means that there is no unnecessary duplication of variables, therefore improving efficiency, as well as the improved ability to keep track of each car and its data.</a:t>
            </a:r>
          </a:p>
        </p:txBody>
      </p:sp>
      <p:sp>
        <p:nvSpPr>
          <p:cNvPr id="8" name="Title 1">
            <a:extLst>
              <a:ext uri="{FF2B5EF4-FFF2-40B4-BE49-F238E27FC236}">
                <a16:creationId xmlns:a16="http://schemas.microsoft.com/office/drawing/2014/main" id="{35E5FEB6-E497-44AC-BC08-1BC289722877}"/>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211907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1328113"/>
          </a:xfrm>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2400" i="1" dirty="0"/>
              <a:t>An ‘Object Orientated way of thinking’ about creating a car racing game:</a:t>
            </a:r>
            <a:endParaRPr lang="en-GB" sz="2400" dirty="0"/>
          </a:p>
          <a:p>
            <a:pPr marL="0" indent="0">
              <a:buNone/>
            </a:pPr>
            <a:endParaRPr lang="en-GB" dirty="0"/>
          </a:p>
        </p:txBody>
      </p:sp>
      <p:pic>
        <p:nvPicPr>
          <p:cNvPr id="5" name="Picture 4"/>
          <p:cNvPicPr>
            <a:picLocks noChangeAspect="1"/>
          </p:cNvPicPr>
          <p:nvPr/>
        </p:nvPicPr>
        <p:blipFill>
          <a:blip r:embed="rId2"/>
          <a:stretch>
            <a:fillRect/>
          </a:stretch>
        </p:blipFill>
        <p:spPr>
          <a:xfrm>
            <a:off x="1147293" y="2636912"/>
            <a:ext cx="7097115" cy="3124636"/>
          </a:xfrm>
          <a:prstGeom prst="rect">
            <a:avLst/>
          </a:prstGeom>
        </p:spPr>
      </p:pic>
      <p:sp>
        <p:nvSpPr>
          <p:cNvPr id="9" name="Title 1">
            <a:extLst>
              <a:ext uri="{FF2B5EF4-FFF2-40B4-BE49-F238E27FC236}">
                <a16:creationId xmlns:a16="http://schemas.microsoft.com/office/drawing/2014/main" id="{4B36ADFA-7472-4BEA-B4BA-D8FDEE98BE76}"/>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4203460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4568473"/>
          </a:xfrm>
          <a:ln>
            <a:noFill/>
          </a:ln>
        </p:spPr>
        <p:style>
          <a:lnRef idx="2">
            <a:schemeClr val="accent3"/>
          </a:lnRef>
          <a:fillRef idx="1">
            <a:schemeClr val="lt1"/>
          </a:fillRef>
          <a:effectRef idx="0">
            <a:schemeClr val="accent3"/>
          </a:effectRef>
          <a:fontRef idx="minor">
            <a:schemeClr val="dk1"/>
          </a:fontRef>
        </p:style>
        <p:txBody>
          <a:bodyPr>
            <a:normAutofit fontScale="47500" lnSpcReduction="20000"/>
          </a:bodyPr>
          <a:lstStyle/>
          <a:p>
            <a:pPr marL="0" indent="0">
              <a:buNone/>
            </a:pPr>
            <a:r>
              <a:rPr lang="en-GB" b="1" dirty="0"/>
              <a:t>Classes and Objects</a:t>
            </a:r>
            <a:endParaRPr lang="en-GB" dirty="0"/>
          </a:p>
          <a:p>
            <a:pPr marL="0" indent="0">
              <a:buNone/>
            </a:pPr>
            <a:endParaRPr lang="en-GB" dirty="0"/>
          </a:p>
          <a:p>
            <a:pPr marL="0" indent="0">
              <a:buNone/>
            </a:pPr>
            <a:r>
              <a:rPr lang="en-GB" dirty="0"/>
              <a:t>In Object Orientated Programming (OOP), the blueprint is known as a CLASS. You can think of a class as a </a:t>
            </a:r>
            <a:r>
              <a:rPr lang="en-GB" b="1" dirty="0"/>
              <a:t>factory</a:t>
            </a:r>
            <a:r>
              <a:rPr lang="en-GB" dirty="0"/>
              <a:t> for creating objects.</a:t>
            </a:r>
          </a:p>
          <a:p>
            <a:pPr marL="0" indent="0">
              <a:buNone/>
            </a:pPr>
            <a:r>
              <a:rPr lang="en-GB" dirty="0"/>
              <a:t> </a:t>
            </a:r>
          </a:p>
          <a:p>
            <a:pPr marL="0" indent="0">
              <a:buNone/>
            </a:pPr>
            <a:r>
              <a:rPr lang="en-GB" b="1" i="1" dirty="0"/>
              <a:t>Classes</a:t>
            </a:r>
            <a:endParaRPr lang="en-GB" dirty="0"/>
          </a:p>
          <a:p>
            <a:pPr marL="0" indent="0">
              <a:buNone/>
            </a:pPr>
            <a:r>
              <a:rPr lang="en-GB" dirty="0"/>
              <a:t> </a:t>
            </a:r>
          </a:p>
          <a:p>
            <a:pPr marL="0" indent="0">
              <a:buNone/>
            </a:pPr>
            <a:r>
              <a:rPr lang="en-GB" dirty="0"/>
              <a:t>If we think about an object (any object) in the real world (for example a ball), there are really only 3 things we need to describe it:</a:t>
            </a:r>
          </a:p>
          <a:p>
            <a:endParaRPr lang="en-GB" dirty="0"/>
          </a:p>
          <a:p>
            <a:pPr lvl="1"/>
            <a:r>
              <a:rPr lang="en-GB" dirty="0"/>
              <a:t>Its name (e.g. ball)</a:t>
            </a:r>
          </a:p>
          <a:p>
            <a:pPr lvl="1"/>
            <a:r>
              <a:rPr lang="en-GB" dirty="0"/>
              <a:t>What it is like (e.g. it is round, it is green, it is 30cm high </a:t>
            </a:r>
            <a:r>
              <a:rPr lang="en-GB" dirty="0" err="1"/>
              <a:t>etc</a:t>
            </a:r>
            <a:r>
              <a:rPr lang="en-GB" dirty="0"/>
              <a:t>)</a:t>
            </a:r>
          </a:p>
          <a:p>
            <a:pPr lvl="1"/>
            <a:r>
              <a:rPr lang="en-GB" dirty="0"/>
              <a:t>What it does (e.g. it can move, it can deflate, it can spin </a:t>
            </a:r>
            <a:r>
              <a:rPr lang="en-GB" dirty="0" err="1"/>
              <a:t>etc</a:t>
            </a:r>
            <a:r>
              <a:rPr lang="en-GB" dirty="0"/>
              <a:t>)</a:t>
            </a:r>
          </a:p>
          <a:p>
            <a:pPr lvl="1"/>
            <a:r>
              <a:rPr lang="en-GB" dirty="0"/>
              <a:t> </a:t>
            </a:r>
          </a:p>
          <a:p>
            <a:pPr marL="0" indent="0">
              <a:buNone/>
            </a:pPr>
            <a:r>
              <a:rPr lang="en-GB" dirty="0"/>
              <a:t>Because of this, a class (or an object blueprint) is made up of three sections and these three sections are used to describe the object(s) which will be created from the class.</a:t>
            </a:r>
          </a:p>
          <a:p>
            <a:endParaRPr lang="en-GB" dirty="0"/>
          </a:p>
          <a:p>
            <a:pPr lvl="1"/>
            <a:r>
              <a:rPr lang="en-GB" b="1" dirty="0"/>
              <a:t>Class Name</a:t>
            </a:r>
            <a:endParaRPr lang="en-GB" dirty="0"/>
          </a:p>
          <a:p>
            <a:pPr lvl="1"/>
            <a:r>
              <a:rPr lang="en-GB" b="1" dirty="0"/>
              <a:t>Attributes</a:t>
            </a:r>
            <a:r>
              <a:rPr lang="en-GB" dirty="0"/>
              <a:t> (essential features / characteristics of the future object)</a:t>
            </a:r>
          </a:p>
          <a:p>
            <a:pPr lvl="1"/>
            <a:r>
              <a:rPr lang="en-GB" b="1" dirty="0"/>
              <a:t>Methods</a:t>
            </a:r>
            <a:r>
              <a:rPr lang="en-GB" dirty="0"/>
              <a:t> (things that the future object can do or that we want the future object to do)</a:t>
            </a:r>
          </a:p>
        </p:txBody>
      </p:sp>
      <p:sp>
        <p:nvSpPr>
          <p:cNvPr id="8" name="Title 1">
            <a:extLst>
              <a:ext uri="{FF2B5EF4-FFF2-40B4-BE49-F238E27FC236}">
                <a16:creationId xmlns:a16="http://schemas.microsoft.com/office/drawing/2014/main" id="{071D02A8-5848-4376-9B2F-FC066C4A9B6C}"/>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2738948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additive="base">
                                        <p:cTn id="6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 calcmode="lin" valueType="num">
                                      <p:cBhvr additive="base">
                                        <p:cTn id="6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4" end="14"/>
                                            </p:txEl>
                                          </p:spTgt>
                                        </p:tgtEl>
                                        <p:attrNameLst>
                                          <p:attrName>style.visibility</p:attrName>
                                        </p:attrNameLst>
                                      </p:cBhvr>
                                      <p:to>
                                        <p:strVal val="visible"/>
                                      </p:to>
                                    </p:set>
                                    <p:anim calcmode="lin" valueType="num">
                                      <p:cBhvr additive="base">
                                        <p:cTn id="73"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15" end="15"/>
                                            </p:txEl>
                                          </p:spTgt>
                                        </p:tgtEl>
                                        <p:attrNameLst>
                                          <p:attrName>style.visibility</p:attrName>
                                        </p:attrNameLst>
                                      </p:cBhvr>
                                      <p:to>
                                        <p:strVal val="visible"/>
                                      </p:to>
                                    </p:set>
                                    <p:anim calcmode="lin" valueType="num">
                                      <p:cBhvr additive="base">
                                        <p:cTn id="79"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3">
                                            <p:txEl>
                                              <p:pRg st="16" end="16"/>
                                            </p:txEl>
                                          </p:spTgt>
                                        </p:tgtEl>
                                        <p:attrNameLst>
                                          <p:attrName>style.visibility</p:attrName>
                                        </p:attrNameLst>
                                      </p:cBhvr>
                                      <p:to>
                                        <p:strVal val="visible"/>
                                      </p:to>
                                    </p:set>
                                    <p:anim calcmode="lin" valueType="num">
                                      <p:cBhvr additive="base">
                                        <p:cTn id="85"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5" y="1308799"/>
            <a:ext cx="5872274" cy="5000521"/>
          </a:xfrm>
          <a:ln>
            <a:noFill/>
          </a:ln>
        </p:spPr>
        <p:style>
          <a:lnRef idx="2">
            <a:schemeClr val="accent3"/>
          </a:lnRef>
          <a:fillRef idx="1">
            <a:schemeClr val="lt1"/>
          </a:fillRef>
          <a:effectRef idx="0">
            <a:schemeClr val="accent3"/>
          </a:effectRef>
          <a:fontRef idx="minor">
            <a:schemeClr val="dk1"/>
          </a:fontRef>
        </p:style>
        <p:txBody>
          <a:bodyPr>
            <a:normAutofit fontScale="55000" lnSpcReduction="20000"/>
          </a:bodyPr>
          <a:lstStyle/>
          <a:p>
            <a:pPr marL="0" indent="0">
              <a:buNone/>
            </a:pPr>
            <a:r>
              <a:rPr lang="en-GB" b="1" dirty="0"/>
              <a:t>The Human Example</a:t>
            </a:r>
          </a:p>
          <a:p>
            <a:pPr marL="0" indent="0">
              <a:buNone/>
            </a:pPr>
            <a:endParaRPr lang="en-GB" dirty="0"/>
          </a:p>
          <a:p>
            <a:pPr marL="0" indent="0">
              <a:buNone/>
            </a:pPr>
            <a:r>
              <a:rPr lang="en-GB" dirty="0"/>
              <a:t>If we wanted to create a game which had human characters or an ordering system with ‘human’ users, we may wish to create a human ‘class’, from which we can create lots of human ‘objects’.</a:t>
            </a:r>
          </a:p>
          <a:p>
            <a:pPr marL="0" indent="0">
              <a:buNone/>
            </a:pPr>
            <a:endParaRPr lang="en-GB" dirty="0"/>
          </a:p>
          <a:p>
            <a:pPr marL="0" indent="0">
              <a:buNone/>
            </a:pPr>
            <a:endParaRPr lang="en-GB" dirty="0"/>
          </a:p>
          <a:p>
            <a:pPr marL="0" indent="0">
              <a:buNone/>
            </a:pPr>
            <a:r>
              <a:rPr lang="en-GB" dirty="0"/>
              <a:t>To do this we would need to design our class.</a:t>
            </a:r>
          </a:p>
          <a:p>
            <a:pPr marL="0" indent="0">
              <a:buNone/>
            </a:pPr>
            <a:endParaRPr lang="en-GB" dirty="0"/>
          </a:p>
          <a:p>
            <a:pPr marL="0" indent="0">
              <a:buNone/>
            </a:pPr>
            <a:endParaRPr lang="en-GB" dirty="0"/>
          </a:p>
          <a:p>
            <a:pPr marL="0" indent="0">
              <a:buNone/>
            </a:pPr>
            <a:r>
              <a:rPr lang="en-GB" dirty="0"/>
              <a:t>We could give the class a name.</a:t>
            </a:r>
          </a:p>
          <a:p>
            <a:pPr marL="0" indent="0">
              <a:buNone/>
            </a:pPr>
            <a:r>
              <a:rPr lang="en-GB" dirty="0"/>
              <a:t>We could then give the class attributes (characteristics of a human) such as name, age, nationality and gender.</a:t>
            </a:r>
          </a:p>
          <a:p>
            <a:pPr marL="0" indent="0">
              <a:buNone/>
            </a:pPr>
            <a:r>
              <a:rPr lang="en-GB" dirty="0"/>
              <a:t>We could also give the class methods (things that humans do) such as speaking, eating, telling a joke.</a:t>
            </a:r>
          </a:p>
          <a:p>
            <a:pPr marL="0" indent="0">
              <a:buNone/>
            </a:pPr>
            <a:endParaRPr lang="en-GB" dirty="0"/>
          </a:p>
        </p:txBody>
      </p:sp>
      <p:grpSp>
        <p:nvGrpSpPr>
          <p:cNvPr id="6" name="Group 5"/>
          <p:cNvGrpSpPr/>
          <p:nvPr/>
        </p:nvGrpSpPr>
        <p:grpSpPr>
          <a:xfrm>
            <a:off x="6518950" y="1261568"/>
            <a:ext cx="1673223" cy="2820671"/>
            <a:chOff x="0" y="0"/>
            <a:chExt cx="1673525" cy="2820838"/>
          </a:xfrm>
        </p:grpSpPr>
        <p:pic>
          <p:nvPicPr>
            <p:cNvPr id="16" name="Picture 15"/>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31321" y="0"/>
              <a:ext cx="785004" cy="1785668"/>
            </a:xfrm>
            <a:prstGeom prst="rect">
              <a:avLst/>
            </a:prstGeom>
          </p:spPr>
        </p:pic>
        <p:grpSp>
          <p:nvGrpSpPr>
            <p:cNvPr id="17" name="Group 16"/>
            <p:cNvGrpSpPr/>
            <p:nvPr/>
          </p:nvGrpSpPr>
          <p:grpSpPr>
            <a:xfrm>
              <a:off x="0" y="1785668"/>
              <a:ext cx="1673525" cy="1035170"/>
              <a:chOff x="0" y="0"/>
              <a:chExt cx="1673525" cy="1035170"/>
            </a:xfrm>
          </p:grpSpPr>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345057" cy="793630"/>
              </a:xfrm>
              <a:prstGeom prst="rect">
                <a:avLst/>
              </a:prstGeom>
            </p:spPr>
          </p:pic>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1925" y="155276"/>
                <a:ext cx="345057" cy="793630"/>
              </a:xfrm>
              <a:prstGeom prst="rect">
                <a:avLst/>
              </a:prstGeom>
            </p:spPr>
          </p:pic>
          <p:pic>
            <p:nvPicPr>
              <p:cNvPr id="24"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6982" y="241540"/>
                <a:ext cx="345056" cy="793630"/>
              </a:xfrm>
              <a:prstGeom prst="rect">
                <a:avLst/>
              </a:prstGeom>
            </p:spPr>
          </p:pic>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038" y="155276"/>
                <a:ext cx="345057" cy="793630"/>
              </a:xfrm>
              <a:prstGeom prst="rect">
                <a:avLst/>
              </a:prstGeom>
            </p:spPr>
          </p:pic>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468" y="8627"/>
                <a:ext cx="345057" cy="793630"/>
              </a:xfrm>
              <a:prstGeom prst="rect">
                <a:avLst/>
              </a:prstGeom>
            </p:spPr>
          </p:pic>
        </p:grpSp>
        <p:cxnSp>
          <p:nvCxnSpPr>
            <p:cNvPr id="18" name="Straight Arrow Connector 17"/>
            <p:cNvCxnSpPr/>
            <p:nvPr/>
          </p:nvCxnSpPr>
          <p:spPr>
            <a:xfrm flipH="1">
              <a:off x="431321" y="1492370"/>
              <a:ext cx="120770" cy="301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586597" y="1785668"/>
              <a:ext cx="120650" cy="301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957532" y="1785668"/>
              <a:ext cx="94615" cy="29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1121434" y="1492370"/>
              <a:ext cx="94615" cy="29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6426067" y="4132698"/>
            <a:ext cx="1819021" cy="2439490"/>
            <a:chOff x="0" y="0"/>
            <a:chExt cx="2208362" cy="2605177"/>
          </a:xfrm>
        </p:grpSpPr>
        <p:grpSp>
          <p:nvGrpSpPr>
            <p:cNvPr id="9" name="Group 8"/>
            <p:cNvGrpSpPr/>
            <p:nvPr/>
          </p:nvGrpSpPr>
          <p:grpSpPr>
            <a:xfrm>
              <a:off x="0" y="0"/>
              <a:ext cx="2208362" cy="2605177"/>
              <a:chOff x="0" y="0"/>
              <a:chExt cx="2208362" cy="2993366"/>
            </a:xfrm>
          </p:grpSpPr>
          <p:sp>
            <p:nvSpPr>
              <p:cNvPr id="13" name="Flowchart: Alternate Process 12"/>
              <p:cNvSpPr/>
              <p:nvPr/>
            </p:nvSpPr>
            <p:spPr>
              <a:xfrm>
                <a:off x="0" y="0"/>
                <a:ext cx="2208362" cy="2993366"/>
              </a:xfrm>
              <a:prstGeom prst="flowChartAlternateProcess">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cxnSp>
            <p:nvCxnSpPr>
              <p:cNvPr id="14" name="Straight Connector 13"/>
              <p:cNvCxnSpPr/>
              <p:nvPr/>
            </p:nvCxnSpPr>
            <p:spPr>
              <a:xfrm>
                <a:off x="0" y="543464"/>
                <a:ext cx="2207895"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15" name="Straight Connector 14"/>
              <p:cNvCxnSpPr/>
              <p:nvPr/>
            </p:nvCxnSpPr>
            <p:spPr>
              <a:xfrm>
                <a:off x="0" y="1733910"/>
                <a:ext cx="2207895" cy="0"/>
              </a:xfrm>
              <a:prstGeom prst="line">
                <a:avLst/>
              </a:prstGeom>
            </p:spPr>
            <p:style>
              <a:lnRef idx="2">
                <a:schemeClr val="accent6"/>
              </a:lnRef>
              <a:fillRef idx="0">
                <a:schemeClr val="accent6"/>
              </a:fillRef>
              <a:effectRef idx="1">
                <a:schemeClr val="accent6"/>
              </a:effectRef>
              <a:fontRef idx="minor">
                <a:schemeClr val="tx1"/>
              </a:fontRef>
            </p:style>
          </p:cxnSp>
        </p:grpSp>
        <p:sp>
          <p:nvSpPr>
            <p:cNvPr id="10" name="Text Box 1024"/>
            <p:cNvSpPr txBox="1"/>
            <p:nvPr/>
          </p:nvSpPr>
          <p:spPr>
            <a:xfrm>
              <a:off x="257175" y="57150"/>
              <a:ext cx="1742536" cy="36195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n-GB" sz="900" b="1">
                  <a:effectLst/>
                  <a:latin typeface="Century Gothic" panose="020B0502020202020204" pitchFamily="34" charset="0"/>
                  <a:ea typeface="Calibri" panose="020F0502020204030204" pitchFamily="34" charset="0"/>
                  <a:cs typeface="Times New Roman" panose="02020603050405020304" pitchFamily="18" charset="0"/>
                </a:rPr>
                <a:t>Class Name:</a:t>
              </a:r>
              <a:endParaRPr lang="en-GB" sz="1100">
                <a:effectLst/>
                <a:ea typeface="Calibri" panose="020F0502020204030204" pitchFamily="34" charset="0"/>
                <a:cs typeface="Times New Roman" panose="02020603050405020304" pitchFamily="18" charset="0"/>
              </a:endParaRPr>
            </a:p>
            <a:p>
              <a:pPr algn="ctr">
                <a:lnSpc>
                  <a:spcPct val="107000"/>
                </a:lnSpc>
                <a:spcAft>
                  <a:spcPts val="0"/>
                </a:spcAft>
              </a:pPr>
              <a:r>
                <a:rPr lang="en-GB" sz="900">
                  <a:effectLst/>
                  <a:latin typeface="Century Gothic" panose="020B0502020202020204" pitchFamily="34" charset="0"/>
                  <a:ea typeface="Calibri" panose="020F0502020204030204" pitchFamily="34" charset="0"/>
                  <a:cs typeface="Times New Roman" panose="02020603050405020304" pitchFamily="18" charset="0"/>
                </a:rPr>
                <a:t>Human</a:t>
              </a:r>
              <a:endParaRPr lang="en-GB" sz="1100">
                <a:effectLst/>
                <a:ea typeface="Calibri" panose="020F0502020204030204" pitchFamily="34" charset="0"/>
                <a:cs typeface="Times New Roman" panose="02020603050405020304" pitchFamily="18" charset="0"/>
              </a:endParaRPr>
            </a:p>
          </p:txBody>
        </p:sp>
        <p:sp>
          <p:nvSpPr>
            <p:cNvPr id="11" name="Text Box 1025"/>
            <p:cNvSpPr txBox="1"/>
            <p:nvPr/>
          </p:nvSpPr>
          <p:spPr>
            <a:xfrm>
              <a:off x="257175" y="552450"/>
              <a:ext cx="1742536" cy="86233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n-GB" sz="900" b="1">
                  <a:effectLst/>
                  <a:latin typeface="Century Gothic" panose="020B0502020202020204" pitchFamily="34" charset="0"/>
                  <a:ea typeface="Calibri" panose="020F0502020204030204" pitchFamily="34" charset="0"/>
                  <a:cs typeface="Times New Roman" panose="02020603050405020304" pitchFamily="18" charset="0"/>
                </a:rPr>
                <a:t>Attributes:</a:t>
              </a:r>
              <a:endParaRPr lang="en-GB" sz="1100">
                <a:effectLst/>
                <a:ea typeface="Calibri" panose="020F0502020204030204" pitchFamily="34" charset="0"/>
                <a:cs typeface="Times New Roman" panose="02020603050405020304" pitchFamily="18" charset="0"/>
              </a:endParaRPr>
            </a:p>
            <a:p>
              <a:pPr algn="ctr">
                <a:lnSpc>
                  <a:spcPct val="107000"/>
                </a:lnSpc>
                <a:spcAft>
                  <a:spcPts val="0"/>
                </a:spcAft>
              </a:pPr>
              <a:r>
                <a:rPr lang="en-GB" sz="900">
                  <a:effectLst/>
                  <a:latin typeface="Century Gothic" panose="020B0502020202020204" pitchFamily="34" charset="0"/>
                  <a:ea typeface="Calibri" panose="020F0502020204030204" pitchFamily="34" charset="0"/>
                  <a:cs typeface="Times New Roman" panose="02020603050405020304" pitchFamily="18" charset="0"/>
                </a:rPr>
                <a:t>Name</a:t>
              </a:r>
              <a:endParaRPr lang="en-GB" sz="1100">
                <a:effectLst/>
                <a:ea typeface="Calibri" panose="020F0502020204030204" pitchFamily="34" charset="0"/>
                <a:cs typeface="Times New Roman" panose="02020603050405020304" pitchFamily="18" charset="0"/>
              </a:endParaRPr>
            </a:p>
            <a:p>
              <a:pPr algn="ctr">
                <a:lnSpc>
                  <a:spcPct val="107000"/>
                </a:lnSpc>
                <a:spcAft>
                  <a:spcPts val="0"/>
                </a:spcAft>
              </a:pPr>
              <a:r>
                <a:rPr lang="en-GB" sz="900">
                  <a:effectLst/>
                  <a:latin typeface="Century Gothic" panose="020B0502020202020204" pitchFamily="34" charset="0"/>
                  <a:ea typeface="Calibri" panose="020F0502020204030204" pitchFamily="34" charset="0"/>
                  <a:cs typeface="Times New Roman" panose="02020603050405020304" pitchFamily="18" charset="0"/>
                </a:rPr>
                <a:t>Age</a:t>
              </a:r>
              <a:endParaRPr lang="en-GB" sz="1100">
                <a:effectLst/>
                <a:ea typeface="Calibri" panose="020F0502020204030204" pitchFamily="34" charset="0"/>
                <a:cs typeface="Times New Roman" panose="02020603050405020304" pitchFamily="18" charset="0"/>
              </a:endParaRPr>
            </a:p>
            <a:p>
              <a:pPr algn="ctr">
                <a:lnSpc>
                  <a:spcPct val="107000"/>
                </a:lnSpc>
                <a:spcAft>
                  <a:spcPts val="0"/>
                </a:spcAft>
              </a:pPr>
              <a:r>
                <a:rPr lang="en-GB" sz="900">
                  <a:effectLst/>
                  <a:latin typeface="Century Gothic" panose="020B0502020202020204" pitchFamily="34" charset="0"/>
                  <a:ea typeface="Calibri" panose="020F0502020204030204" pitchFamily="34" charset="0"/>
                  <a:cs typeface="Times New Roman" panose="02020603050405020304" pitchFamily="18" charset="0"/>
                </a:rPr>
                <a:t>Nationality</a:t>
              </a:r>
              <a:endParaRPr lang="en-GB" sz="1100">
                <a:effectLst/>
                <a:ea typeface="Calibri" panose="020F0502020204030204" pitchFamily="34" charset="0"/>
                <a:cs typeface="Times New Roman" panose="02020603050405020304" pitchFamily="18" charset="0"/>
              </a:endParaRPr>
            </a:p>
            <a:p>
              <a:pPr algn="ctr">
                <a:lnSpc>
                  <a:spcPct val="107000"/>
                </a:lnSpc>
                <a:spcAft>
                  <a:spcPts val="0"/>
                </a:spcAft>
              </a:pPr>
              <a:r>
                <a:rPr lang="en-GB" sz="900">
                  <a:effectLst/>
                  <a:latin typeface="Century Gothic" panose="020B0502020202020204" pitchFamily="34" charset="0"/>
                  <a:ea typeface="Calibri" panose="020F0502020204030204" pitchFamily="34" charset="0"/>
                  <a:cs typeface="Times New Roman" panose="02020603050405020304" pitchFamily="18" charset="0"/>
                </a:rPr>
                <a:t>Gender</a:t>
              </a:r>
              <a:endParaRPr lang="en-GB" sz="1100">
                <a:effectLst/>
                <a:ea typeface="Calibri" panose="020F0502020204030204" pitchFamily="34" charset="0"/>
                <a:cs typeface="Times New Roman" panose="02020603050405020304" pitchFamily="18" charset="0"/>
              </a:endParaRPr>
            </a:p>
          </p:txBody>
        </p:sp>
        <p:sp>
          <p:nvSpPr>
            <p:cNvPr id="12" name="Text Box 1027"/>
            <p:cNvSpPr txBox="1"/>
            <p:nvPr/>
          </p:nvSpPr>
          <p:spPr>
            <a:xfrm>
              <a:off x="257175" y="1590675"/>
              <a:ext cx="1742536" cy="77597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n-GB" sz="900" b="1">
                  <a:effectLst/>
                  <a:latin typeface="Century Gothic" panose="020B0502020202020204" pitchFamily="34" charset="0"/>
                  <a:ea typeface="Calibri" panose="020F0502020204030204" pitchFamily="34" charset="0"/>
                  <a:cs typeface="Times New Roman" panose="02020603050405020304" pitchFamily="18" charset="0"/>
                </a:rPr>
                <a:t>Methods:</a:t>
              </a:r>
              <a:endParaRPr lang="en-GB" sz="1100">
                <a:effectLst/>
                <a:ea typeface="Calibri" panose="020F0502020204030204" pitchFamily="34" charset="0"/>
                <a:cs typeface="Times New Roman" panose="02020603050405020304" pitchFamily="18" charset="0"/>
              </a:endParaRPr>
            </a:p>
            <a:p>
              <a:pPr algn="ctr">
                <a:lnSpc>
                  <a:spcPct val="107000"/>
                </a:lnSpc>
                <a:spcAft>
                  <a:spcPts val="0"/>
                </a:spcAft>
              </a:pPr>
              <a:r>
                <a:rPr lang="en-GB" sz="900">
                  <a:effectLst/>
                  <a:latin typeface="Century Gothic" panose="020B0502020202020204" pitchFamily="34" charset="0"/>
                  <a:ea typeface="Calibri" panose="020F0502020204030204" pitchFamily="34" charset="0"/>
                  <a:cs typeface="Times New Roman" panose="02020603050405020304" pitchFamily="18" charset="0"/>
                </a:rPr>
                <a:t>Speak</a:t>
              </a:r>
              <a:endParaRPr lang="en-GB" sz="1100">
                <a:effectLst/>
                <a:ea typeface="Calibri" panose="020F0502020204030204" pitchFamily="34" charset="0"/>
                <a:cs typeface="Times New Roman" panose="02020603050405020304" pitchFamily="18" charset="0"/>
              </a:endParaRPr>
            </a:p>
            <a:p>
              <a:pPr algn="ctr">
                <a:lnSpc>
                  <a:spcPct val="107000"/>
                </a:lnSpc>
                <a:spcAft>
                  <a:spcPts val="0"/>
                </a:spcAft>
              </a:pPr>
              <a:r>
                <a:rPr lang="en-GB" sz="900">
                  <a:effectLst/>
                  <a:latin typeface="Century Gothic" panose="020B0502020202020204" pitchFamily="34" charset="0"/>
                  <a:ea typeface="Calibri" panose="020F0502020204030204" pitchFamily="34" charset="0"/>
                  <a:cs typeface="Times New Roman" panose="02020603050405020304" pitchFamily="18" charset="0"/>
                </a:rPr>
                <a:t>Eat</a:t>
              </a:r>
              <a:endParaRPr lang="en-GB" sz="1100">
                <a:effectLst/>
                <a:ea typeface="Calibri" panose="020F0502020204030204" pitchFamily="34" charset="0"/>
                <a:cs typeface="Times New Roman" panose="02020603050405020304" pitchFamily="18" charset="0"/>
              </a:endParaRPr>
            </a:p>
            <a:p>
              <a:pPr algn="ctr">
                <a:lnSpc>
                  <a:spcPct val="107000"/>
                </a:lnSpc>
                <a:spcAft>
                  <a:spcPts val="0"/>
                </a:spcAft>
              </a:pPr>
              <a:r>
                <a:rPr lang="en-GB" sz="900">
                  <a:effectLst/>
                  <a:latin typeface="Century Gothic" panose="020B0502020202020204" pitchFamily="34" charset="0"/>
                  <a:ea typeface="Calibri" panose="020F0502020204030204" pitchFamily="34" charset="0"/>
                  <a:cs typeface="Times New Roman" panose="02020603050405020304" pitchFamily="18" charset="0"/>
                </a:rPr>
                <a:t>Tell a Joke</a:t>
              </a:r>
              <a:endParaRPr lang="en-GB" sz="1100">
                <a:effectLst/>
                <a:ea typeface="Calibri" panose="020F0502020204030204" pitchFamily="34" charset="0"/>
                <a:cs typeface="Times New Roman" panose="02020603050405020304" pitchFamily="18" charset="0"/>
              </a:endParaRPr>
            </a:p>
          </p:txBody>
        </p:sp>
      </p:grpSp>
      <p:cxnSp>
        <p:nvCxnSpPr>
          <p:cNvPr id="27" name="Straight Arrow Connector 26"/>
          <p:cNvCxnSpPr>
            <a:cxnSpLocks/>
          </p:cNvCxnSpPr>
          <p:nvPr/>
        </p:nvCxnSpPr>
        <p:spPr>
          <a:xfrm flipV="1">
            <a:off x="6084168" y="2420888"/>
            <a:ext cx="768299" cy="3221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a:cxnSpLocks/>
          </p:cNvCxnSpPr>
          <p:nvPr/>
        </p:nvCxnSpPr>
        <p:spPr>
          <a:xfrm>
            <a:off x="5145992" y="4268762"/>
            <a:ext cx="1435322" cy="870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p:cNvCxnSpPr>
            <a:cxnSpLocks/>
          </p:cNvCxnSpPr>
          <p:nvPr/>
        </p:nvCxnSpPr>
        <p:spPr>
          <a:xfrm>
            <a:off x="6084168" y="4823753"/>
            <a:ext cx="467484" cy="1174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p:cNvCxnSpPr>
            <a:cxnSpLocks/>
          </p:cNvCxnSpPr>
          <p:nvPr/>
        </p:nvCxnSpPr>
        <p:spPr>
          <a:xfrm>
            <a:off x="5868144" y="5556059"/>
            <a:ext cx="683508" cy="3212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2" name="Title 1">
            <a:extLst>
              <a:ext uri="{FF2B5EF4-FFF2-40B4-BE49-F238E27FC236}">
                <a16:creationId xmlns:a16="http://schemas.microsoft.com/office/drawing/2014/main" id="{DB84E2AA-440A-43CE-8C81-B1D2D20564F7}"/>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Object Oriented Programming</a:t>
            </a:r>
          </a:p>
        </p:txBody>
      </p:sp>
    </p:spTree>
    <p:extLst>
      <p:ext uri="{BB962C8B-B14F-4D97-AF65-F5344CB8AC3E}">
        <p14:creationId xmlns:p14="http://schemas.microsoft.com/office/powerpoint/2010/main" val="1756567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Questions – OOP Theory</a:t>
            </a:r>
          </a:p>
        </p:txBody>
      </p:sp>
      <p:sp>
        <p:nvSpPr>
          <p:cNvPr id="3" name="Content Placeholder 2"/>
          <p:cNvSpPr>
            <a:spLocks noGrp="1"/>
          </p:cNvSpPr>
          <p:nvPr>
            <p:ph idx="1"/>
          </p:nvPr>
        </p:nvSpPr>
        <p:spPr>
          <a:xfrm>
            <a:off x="467544" y="1268760"/>
            <a:ext cx="8496944" cy="4608512"/>
          </a:xfrm>
        </p:spPr>
        <p:txBody>
          <a:bodyPr>
            <a:normAutofit fontScale="92500" lnSpcReduction="20000"/>
          </a:bodyPr>
          <a:lstStyle/>
          <a:p>
            <a:pPr marL="514350" indent="-514350">
              <a:buFont typeface="+mj-lt"/>
              <a:buAutoNum type="arabicPeriod"/>
            </a:pPr>
            <a:r>
              <a:rPr lang="en-GB" dirty="0"/>
              <a:t>What is the Object Orientated paradigm of Programming?</a:t>
            </a:r>
          </a:p>
          <a:p>
            <a:pPr marL="514350" indent="-514350">
              <a:buFont typeface="+mj-lt"/>
              <a:buAutoNum type="arabicPeriod"/>
            </a:pPr>
            <a:r>
              <a:rPr lang="en-GB" dirty="0"/>
              <a:t>What is a Class?</a:t>
            </a:r>
          </a:p>
          <a:p>
            <a:pPr marL="514350" indent="-514350">
              <a:buFont typeface="+mj-lt"/>
              <a:buAutoNum type="arabicPeriod"/>
            </a:pPr>
            <a:r>
              <a:rPr lang="en-GB" dirty="0"/>
              <a:t>What 3 things are needed to define a class?</a:t>
            </a:r>
          </a:p>
          <a:p>
            <a:pPr marL="514350" indent="-514350">
              <a:buFont typeface="+mj-lt"/>
              <a:buAutoNum type="arabicPeriod"/>
            </a:pPr>
            <a:r>
              <a:rPr lang="en-GB" dirty="0"/>
              <a:t>What is created from a class?</a:t>
            </a:r>
          </a:p>
          <a:p>
            <a:pPr marL="514350" indent="-514350">
              <a:buFont typeface="+mj-lt"/>
              <a:buAutoNum type="arabicPeriod"/>
            </a:pPr>
            <a:r>
              <a:rPr lang="en-GB" dirty="0"/>
              <a:t>What is an attribute?</a:t>
            </a:r>
          </a:p>
          <a:p>
            <a:pPr marL="514350" indent="-514350">
              <a:buFont typeface="+mj-lt"/>
              <a:buAutoNum type="arabicPeriod"/>
            </a:pPr>
            <a:r>
              <a:rPr lang="en-GB" dirty="0"/>
              <a:t>What is a method?</a:t>
            </a:r>
          </a:p>
          <a:p>
            <a:pPr marL="514350" indent="-514350">
              <a:buFont typeface="+mj-lt"/>
              <a:buAutoNum type="arabicPeriod"/>
            </a:pPr>
            <a:r>
              <a:rPr lang="en-GB" dirty="0"/>
              <a:t>Define a new class called “Monster” using a UML diagram</a:t>
            </a:r>
          </a:p>
        </p:txBody>
      </p:sp>
      <p:grpSp>
        <p:nvGrpSpPr>
          <p:cNvPr id="9" name="Group 8"/>
          <p:cNvGrpSpPr/>
          <p:nvPr/>
        </p:nvGrpSpPr>
        <p:grpSpPr>
          <a:xfrm>
            <a:off x="6516216" y="5195406"/>
            <a:ext cx="1368152" cy="1401946"/>
            <a:chOff x="6228184" y="4653136"/>
            <a:chExt cx="1944216" cy="2118639"/>
          </a:xfrm>
        </p:grpSpPr>
        <p:sp>
          <p:nvSpPr>
            <p:cNvPr id="5" name="Rounded Rectangle 4"/>
            <p:cNvSpPr/>
            <p:nvPr/>
          </p:nvSpPr>
          <p:spPr>
            <a:xfrm>
              <a:off x="6228184" y="4653136"/>
              <a:ext cx="1944216" cy="211863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Straight Connector 6"/>
            <p:cNvCxnSpPr/>
            <p:nvPr/>
          </p:nvCxnSpPr>
          <p:spPr>
            <a:xfrm>
              <a:off x="6228184" y="4941168"/>
              <a:ext cx="1944216" cy="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6228184" y="5805264"/>
              <a:ext cx="1944216" cy="0"/>
            </a:xfrm>
            <a:prstGeom prst="line">
              <a:avLst/>
            </a:prstGeom>
          </p:spPr>
          <p:style>
            <a:lnRef idx="1">
              <a:schemeClr val="dk1"/>
            </a:lnRef>
            <a:fillRef idx="0">
              <a:schemeClr val="dk1"/>
            </a:fillRef>
            <a:effectRef idx="0">
              <a:schemeClr val="dk1"/>
            </a:effectRef>
            <a:fontRef idx="minor">
              <a:schemeClr val="tx1"/>
            </a:fontRef>
          </p:style>
        </p:cxnSp>
      </p:grpSp>
      <p:cxnSp>
        <p:nvCxnSpPr>
          <p:cNvPr id="11" name="Straight Arrow Connector 10"/>
          <p:cNvCxnSpPr/>
          <p:nvPr/>
        </p:nvCxnSpPr>
        <p:spPr>
          <a:xfrm>
            <a:off x="4283968" y="5445224"/>
            <a:ext cx="1800200" cy="21602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79215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1453</TotalTime>
  <Words>1451</Words>
  <Application>Microsoft Office PowerPoint</Application>
  <PresentationFormat>On-screen Show (4:3)</PresentationFormat>
  <Paragraphs>218</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Century Gothic</vt:lpstr>
      <vt:lpstr>Segoe UI</vt:lpstr>
      <vt:lpstr>Office Theme</vt:lpstr>
      <vt:lpstr>Introduction to Object Oriented Programming</vt:lpstr>
      <vt:lpstr>Object Oriented Programming</vt:lpstr>
      <vt:lpstr>Object Oriented Programming</vt:lpstr>
      <vt:lpstr>Object Oriented Programming</vt:lpstr>
      <vt:lpstr>Object Oriented Programming</vt:lpstr>
      <vt:lpstr>Object Oriented Programming</vt:lpstr>
      <vt:lpstr>Object Oriented Programming</vt:lpstr>
      <vt:lpstr>Object Oriented Programming</vt:lpstr>
      <vt:lpstr>Questions – OOP Theory</vt:lpstr>
      <vt:lpstr>Object Oriented Programming</vt:lpstr>
      <vt:lpstr>Object Oriented Programming</vt:lpstr>
      <vt:lpstr>Object Oriented Programming</vt:lpstr>
      <vt:lpstr>Object Oriented Programming</vt:lpstr>
      <vt:lpstr>Object Oriented Programming</vt:lpstr>
      <vt:lpstr>Object Oriented Programming</vt:lpstr>
      <vt:lpstr>Object Oriented Programming</vt:lpstr>
      <vt:lpstr>Object Oriented Programming</vt:lpstr>
      <vt:lpstr>Object Oriented Programming</vt:lpstr>
      <vt:lpstr>Object Oriented Programming</vt:lpstr>
      <vt:lpstr>Object Oriented Programming</vt:lpstr>
      <vt:lpstr>Tasks</vt:lpstr>
    </vt:vector>
  </TitlesOfParts>
  <Company>Sidmouth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dc:creator>
  <cp:lastModifiedBy>Sam Wickins</cp:lastModifiedBy>
  <cp:revision>173</cp:revision>
  <cp:lastPrinted>2016-10-18T07:43:41Z</cp:lastPrinted>
  <dcterms:created xsi:type="dcterms:W3CDTF">2013-09-11T18:04:43Z</dcterms:created>
  <dcterms:modified xsi:type="dcterms:W3CDTF">2019-05-17T08:55:41Z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167548</vt:lpwstr>
  </property>
  <property fmtid="{D5CDD505-2E9C-101B-9397-08002B2CF9AE}" pid="3" name="NXPowerLiteSettings">
    <vt:lpwstr>C74006B004C800</vt:lpwstr>
  </property>
  <property fmtid="{D5CDD505-2E9C-101B-9397-08002B2CF9AE}" pid="4" name="NXPowerLiteVersion">
    <vt:lpwstr>S7.0.8</vt:lpwstr>
  </property>
</Properties>
</file>