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08" r:id="rId2"/>
    <p:sldId id="312" r:id="rId3"/>
    <p:sldId id="313" r:id="rId4"/>
    <p:sldId id="314" r:id="rId5"/>
    <p:sldId id="315" r:id="rId6"/>
    <p:sldId id="316" r:id="rId7"/>
    <p:sldId id="317" r:id="rId8"/>
    <p:sldId id="318" r:id="rId9"/>
    <p:sldId id="319" r:id="rId10"/>
    <p:sldId id="320"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70" d="100"/>
          <a:sy n="70" d="100"/>
        </p:scale>
        <p:origin x="1404" y="7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132389-8BD6-4FCC-986C-9E9347F9D2F4}" type="datetimeFigureOut">
              <a:rPr lang="en-GB" smtClean="0"/>
              <a:t>02/07/2017</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CD7B6002-47FB-4F16-92AE-F4D25294AF45}" type="slidenum">
              <a:rPr lang="en-GB" smtClean="0"/>
              <a:t>‹#›</a:t>
            </a:fld>
            <a:endParaRPr lang="en-GB"/>
          </a:p>
        </p:txBody>
      </p:sp>
    </p:spTree>
    <p:extLst>
      <p:ext uri="{BB962C8B-B14F-4D97-AF65-F5344CB8AC3E}">
        <p14:creationId xmlns:p14="http://schemas.microsoft.com/office/powerpoint/2010/main" val="644786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8B0C2631-AC97-4A73-A4D6-CCA7F3D957B9}" type="datetimeFigureOut">
              <a:rPr lang="en-GB" smtClean="0"/>
              <a:t>02/07/2017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68790A5-5373-421F-B283-144185A24A00}" type="slidenum">
              <a:rPr lang="en-GB" smtClean="0"/>
              <a:t>‹#›</a:t>
            </a:fld>
            <a:endParaRPr lang="en-GB"/>
          </a:p>
        </p:txBody>
      </p:sp>
    </p:spTree>
    <p:extLst>
      <p:ext uri="{BB962C8B-B14F-4D97-AF65-F5344CB8AC3E}">
        <p14:creationId xmlns:p14="http://schemas.microsoft.com/office/powerpoint/2010/main" val="4106041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68790A5-5373-421F-B283-144185A24A00}" type="slidenum">
              <a:rPr lang="en-GB" smtClean="0"/>
              <a:t>8</a:t>
            </a:fld>
            <a:endParaRPr lang="en-GB"/>
          </a:p>
        </p:txBody>
      </p:sp>
    </p:spTree>
    <p:extLst>
      <p:ext uri="{BB962C8B-B14F-4D97-AF65-F5344CB8AC3E}">
        <p14:creationId xmlns:p14="http://schemas.microsoft.com/office/powerpoint/2010/main" val="2913545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7A542007-3461-492F-A1ED-27AA84CC7805}" type="datetime1">
              <a:rPr lang="en-GB" smtClean="0"/>
              <a:t>02/07/2017</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42302422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BEDD028-DD0F-48B0-89A0-8436BACC50C0}" type="datetime1">
              <a:rPr lang="en-GB" smtClean="0"/>
              <a:t>02/07/2017</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2035012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BF402776-0597-4EC5-A018-01C983640902}" type="datetime1">
              <a:rPr lang="en-GB" smtClean="0"/>
              <a:t>02/07/2017</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853420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F88AB1A-2AF4-4F78-856A-A1E9C2C913DD}" type="datetime1">
              <a:rPr lang="en-GB" smtClean="0"/>
              <a:t>02/07/2017</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73779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684C2C5-E0AB-4EC9-B852-64272493510B}" type="datetime1">
              <a:rPr lang="en-GB" smtClean="0"/>
              <a:t>02/07/2017</a:t>
            </a:fld>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8783163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E0D7BF7-BF03-4117-BB3D-2B571D9D551B}" type="datetime1">
              <a:rPr lang="en-GB" smtClean="0"/>
              <a:t>02/07/2017</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60785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54C65E5-D413-4D66-A2BE-FD040A3F55DC}" type="datetime1">
              <a:rPr lang="en-GB" smtClean="0"/>
              <a:t>02/07/2017</a:t>
            </a:fld>
            <a:endParaRPr lang="en-GB"/>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9854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AFFC85D-6DDD-439A-9A41-7C453475944F}" type="datetime1">
              <a:rPr lang="en-GB" smtClean="0"/>
              <a:t>02/07/2017</a:t>
            </a:fld>
            <a:endParaRPr lang="en-GB"/>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710217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967DDC9-B874-412E-9B84-CF91310AA155}" type="datetime1">
              <a:rPr lang="en-GB" smtClean="0"/>
              <a:t>02/07/2017</a:t>
            </a:fld>
            <a:endParaRPr lang="en-GB"/>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3095665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13B1AAB-404A-4254-84D5-F92932EC4990}" type="datetime1">
              <a:rPr lang="en-GB" smtClean="0"/>
              <a:t>02/07/2017</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287760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831FEF-999A-4878-A247-FF26C1AFC5D6}" type="datetime1">
              <a:rPr lang="en-GB" smtClean="0"/>
              <a:t>02/07/2017</a:t>
            </a:fld>
            <a:endParaRPr lang="en-GB"/>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63886AFE-0FBB-4873-A1FF-B81B921E1349}" type="slidenum">
              <a:rPr lang="en-GB" smtClean="0"/>
              <a:t>‹#›</a:t>
            </a:fld>
            <a:endParaRPr lang="en-GB"/>
          </a:p>
        </p:txBody>
      </p:sp>
    </p:spTree>
    <p:extLst>
      <p:ext uri="{BB962C8B-B14F-4D97-AF65-F5344CB8AC3E}">
        <p14:creationId xmlns:p14="http://schemas.microsoft.com/office/powerpoint/2010/main" val="1131458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65212" y="358165"/>
            <a:ext cx="8229600" cy="854968"/>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67544" y="1268760"/>
            <a:ext cx="8496944" cy="517058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Rectangle 6"/>
          <p:cNvSpPr/>
          <p:nvPr userDrawn="1"/>
        </p:nvSpPr>
        <p:spPr>
          <a:xfrm>
            <a:off x="0" y="0"/>
            <a:ext cx="323528" cy="6858000"/>
          </a:xfrm>
          <a:prstGeom prst="rect">
            <a:avLst/>
          </a:prstGeom>
          <a:gradFill flip="none" rotWithShape="1">
            <a:gsLst>
              <a:gs pos="0">
                <a:schemeClr val="accent5">
                  <a:lumMod val="60000"/>
                  <a:lumOff val="40000"/>
                  <a:shade val="30000"/>
                  <a:satMod val="115000"/>
                </a:schemeClr>
              </a:gs>
              <a:gs pos="50000">
                <a:schemeClr val="accent5">
                  <a:lumMod val="60000"/>
                  <a:lumOff val="40000"/>
                  <a:shade val="67500"/>
                  <a:satMod val="115000"/>
                </a:schemeClr>
              </a:gs>
              <a:gs pos="100000">
                <a:schemeClr val="accent5">
                  <a:lumMod val="60000"/>
                  <a:lumOff val="40000"/>
                  <a:shade val="100000"/>
                  <a:satMod val="115000"/>
                </a:schemeClr>
              </a:gs>
            </a:gsLst>
            <a:lin ang="16200000" scaled="1"/>
            <a:tileRect/>
          </a:gradFill>
          <a:ln>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 Box 7"/>
          <p:cNvSpPr txBox="1">
            <a:spLocks noChangeArrowheads="1"/>
          </p:cNvSpPr>
          <p:nvPr userDrawn="1"/>
        </p:nvSpPr>
        <p:spPr bwMode="auto">
          <a:xfrm>
            <a:off x="1223628" y="-27384"/>
            <a:ext cx="6696744"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1" hangingPunct="1">
              <a:spcBef>
                <a:spcPct val="50000"/>
              </a:spcBef>
              <a:defRPr/>
            </a:pPr>
            <a:r>
              <a:rPr lang="en-GB" sz="1800" b="1" u="sng" kern="1200" dirty="0" err="1" smtClean="0">
                <a:solidFill>
                  <a:schemeClr val="bg1">
                    <a:lumMod val="85000"/>
                  </a:schemeClr>
                </a:solidFill>
                <a:latin typeface="Arial" charset="0"/>
                <a:ea typeface="+mn-ea"/>
                <a:cs typeface="+mn-cs"/>
              </a:rPr>
              <a:t>ComputerScienceUK</a:t>
            </a:r>
            <a:r>
              <a:rPr lang="en-GB" sz="1800" b="1" u="sng" kern="1200" baseline="0" dirty="0" smtClean="0">
                <a:solidFill>
                  <a:schemeClr val="bg1">
                    <a:lumMod val="85000"/>
                  </a:schemeClr>
                </a:solidFill>
                <a:latin typeface="Arial" charset="0"/>
                <a:ea typeface="+mn-ea"/>
                <a:cs typeface="+mn-cs"/>
              </a:rPr>
              <a:t> </a:t>
            </a:r>
            <a:r>
              <a:rPr lang="en-GB" sz="1800" b="1" u="sng" kern="1200" dirty="0" smtClean="0">
                <a:solidFill>
                  <a:schemeClr val="bg1">
                    <a:lumMod val="85000"/>
                  </a:schemeClr>
                </a:solidFill>
                <a:latin typeface="Arial" charset="0"/>
                <a:ea typeface="+mn-ea"/>
                <a:cs typeface="+mn-cs"/>
              </a:rPr>
              <a:t>Programming Guide - Python</a:t>
            </a: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3952" y="6430957"/>
            <a:ext cx="1522512" cy="377582"/>
          </a:xfrm>
          <a:prstGeom prst="rect">
            <a:avLst/>
          </a:prstGeom>
        </p:spPr>
      </p:pic>
      <p:sp>
        <p:nvSpPr>
          <p:cNvPr id="10" name="TextBox 8"/>
          <p:cNvSpPr txBox="1"/>
          <p:nvPr userDrawn="1"/>
        </p:nvSpPr>
        <p:spPr>
          <a:xfrm>
            <a:off x="6019578" y="6520507"/>
            <a:ext cx="2872902" cy="30777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smtClean="0"/>
              <a:t>www.computerscienceuk.com</a:t>
            </a:r>
            <a:endParaRPr lang="en-GB" sz="1400" dirty="0"/>
          </a:p>
        </p:txBody>
      </p:sp>
    </p:spTree>
    <p:extLst>
      <p:ext uri="{BB962C8B-B14F-4D97-AF65-F5344CB8AC3E}">
        <p14:creationId xmlns:p14="http://schemas.microsoft.com/office/powerpoint/2010/main" val="521074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999" y="2708920"/>
            <a:ext cx="7772400" cy="1063898"/>
          </a:xfrm>
        </p:spPr>
        <p:txBody>
          <a:bodyPr>
            <a:normAutofit fontScale="90000"/>
          </a:bodyPr>
          <a:lstStyle/>
          <a:p>
            <a:r>
              <a:rPr lang="en-GB" dirty="0" smtClean="0"/>
              <a:t>Functions &amp; Parameter Passing</a:t>
            </a:r>
          </a:p>
        </p:txBody>
      </p:sp>
      <p:sp>
        <p:nvSpPr>
          <p:cNvPr id="3" name="Subtitle 2"/>
          <p:cNvSpPr>
            <a:spLocks noGrp="1"/>
          </p:cNvSpPr>
          <p:nvPr>
            <p:ph type="subTitle" idx="1"/>
          </p:nvPr>
        </p:nvSpPr>
        <p:spPr>
          <a:xfrm>
            <a:off x="1115616" y="4221088"/>
            <a:ext cx="7128792" cy="1752600"/>
          </a:xfrm>
        </p:spPr>
        <p:txBody>
          <a:bodyPr/>
          <a:lstStyle/>
          <a:p>
            <a:r>
              <a:rPr lang="en-GB" dirty="0" smtClean="0"/>
              <a:t>Programming Guides</a:t>
            </a:r>
            <a:endParaRPr lang="en-GB" dirty="0"/>
          </a:p>
        </p:txBody>
      </p:sp>
      <p:pic>
        <p:nvPicPr>
          <p:cNvPr id="1026" name="Picture 2" descr="https://revisecomputerscience.com/wp-content/uploads/2016/10/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4107" y="1102350"/>
            <a:ext cx="1656184" cy="13824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6868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4" y="1308799"/>
            <a:ext cx="8496944" cy="646331"/>
          </a:xfrm>
          <a:prstGeom prst="rect">
            <a:avLst/>
          </a:prstGeom>
          <a:noFill/>
        </p:spPr>
        <p:txBody>
          <a:bodyPr wrap="square" rtlCol="0">
            <a:spAutoFit/>
          </a:bodyPr>
          <a:lstStyle/>
          <a:p>
            <a:r>
              <a:rPr lang="en-GB" dirty="0" smtClean="0"/>
              <a:t>Passing and Returning more than one value (argument)</a:t>
            </a:r>
          </a:p>
          <a:p>
            <a:pPr algn="ctr"/>
            <a:endParaRPr lang="en-GB" b="1" dirty="0" smtClean="0"/>
          </a:p>
        </p:txBody>
      </p:sp>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832004"/>
            <a:ext cx="6120120" cy="2837748"/>
          </a:xfrm>
          <a:prstGeom prst="rect">
            <a:avLst/>
          </a:prstGeom>
          <a:ln>
            <a:solidFill>
              <a:schemeClr val="accent1"/>
            </a:solidFill>
          </a:ln>
        </p:spPr>
      </p:pic>
      <p:sp>
        <p:nvSpPr>
          <p:cNvPr id="9" name="Curved Right Arrow 8"/>
          <p:cNvSpPr/>
          <p:nvPr/>
        </p:nvSpPr>
        <p:spPr>
          <a:xfrm rot="9045033">
            <a:off x="3713273" y="1567387"/>
            <a:ext cx="797684" cy="2148438"/>
          </a:xfrm>
          <a:prstGeom prst="curvedRightArrow">
            <a:avLst>
              <a:gd name="adj1" fmla="val 11597"/>
              <a:gd name="adj2" fmla="val 47979"/>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Curved Left Arrow 9"/>
          <p:cNvSpPr/>
          <p:nvPr/>
        </p:nvSpPr>
        <p:spPr>
          <a:xfrm rot="2331406">
            <a:off x="2583285" y="2873042"/>
            <a:ext cx="733693" cy="1397774"/>
          </a:xfrm>
          <a:prstGeom prst="curvedLeftArrow">
            <a:avLst>
              <a:gd name="adj1" fmla="val 4508"/>
              <a:gd name="adj2" fmla="val 50000"/>
              <a:gd name="adj3" fmla="val 230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TextBox 12"/>
          <p:cNvSpPr txBox="1"/>
          <p:nvPr/>
        </p:nvSpPr>
        <p:spPr>
          <a:xfrm>
            <a:off x="539552" y="4811668"/>
            <a:ext cx="8496944" cy="1569660"/>
          </a:xfrm>
          <a:prstGeom prst="rect">
            <a:avLst/>
          </a:prstGeom>
          <a:noFill/>
        </p:spPr>
        <p:txBody>
          <a:bodyPr wrap="square" rtlCol="0">
            <a:spAutoFit/>
          </a:bodyPr>
          <a:lstStyle/>
          <a:p>
            <a:r>
              <a:rPr lang="en-GB" sz="1600" dirty="0" smtClean="0"/>
              <a:t>Here, the arrow highlighting the ‘return’ is showing how 2 pieces of data can be returned into the main program. Of course many more could be returned in one go in this same manner.</a:t>
            </a:r>
          </a:p>
          <a:p>
            <a:r>
              <a:rPr lang="en-GB" sz="1600" dirty="0" smtClean="0"/>
              <a:t>As these values are being returned to one variable ‘answer’, the variable automatically becomes a tuple, which is a data type that can hold a number of different values (like a ‘list’, but tuples are not editable (immutable))</a:t>
            </a:r>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557992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
                                            <p:txEl>
                                              <p:pRg st="1" end="1"/>
                                            </p:txEl>
                                          </p:spTgt>
                                        </p:tgtEl>
                                        <p:attrNameLst>
                                          <p:attrName>style.visibility</p:attrName>
                                        </p:attrNameLst>
                                      </p:cBhvr>
                                      <p:to>
                                        <p:strVal val="visible"/>
                                      </p:to>
                                    </p:set>
                                    <p:anim calcmode="lin" valueType="num">
                                      <p:cBhvr additive="base">
                                        <p:cTn id="1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5" y="1308800"/>
            <a:ext cx="8496944" cy="4424456"/>
          </a:xfrm>
          <a:ln>
            <a:noFill/>
          </a:ln>
        </p:spPr>
        <p:style>
          <a:lnRef idx="2">
            <a:schemeClr val="accent3"/>
          </a:lnRef>
          <a:fillRef idx="1">
            <a:schemeClr val="lt1"/>
          </a:fillRef>
          <a:effectRef idx="0">
            <a:schemeClr val="accent3"/>
          </a:effectRef>
          <a:fontRef idx="minor">
            <a:schemeClr val="dk1"/>
          </a:fontRef>
        </p:style>
        <p:txBody>
          <a:bodyPr>
            <a:normAutofit/>
          </a:bodyPr>
          <a:lstStyle/>
          <a:p>
            <a:pPr marL="0" indent="0">
              <a:buNone/>
            </a:pPr>
            <a:r>
              <a:rPr lang="en-GB" sz="2800" b="1" dirty="0" smtClean="0"/>
              <a:t>Introduction to Parameter Passing</a:t>
            </a:r>
          </a:p>
          <a:p>
            <a:pPr marL="0" indent="0">
              <a:buNone/>
            </a:pPr>
            <a:r>
              <a:rPr lang="en-GB" sz="1800" b="1" i="1" dirty="0" smtClean="0"/>
              <a:t>(passing values into procedures)</a:t>
            </a:r>
          </a:p>
          <a:p>
            <a:pPr marL="0" indent="0">
              <a:buNone/>
            </a:pPr>
            <a:endParaRPr lang="en-GB" sz="2000" dirty="0" smtClean="0"/>
          </a:p>
          <a:p>
            <a:pPr marL="0" indent="0">
              <a:buNone/>
            </a:pPr>
            <a:r>
              <a:rPr lang="en-GB" sz="2000" dirty="0" smtClean="0"/>
              <a:t>As we have already seen, we can use procedures to better organise our code so that finding errors and editing the code can become easier</a:t>
            </a:r>
          </a:p>
          <a:p>
            <a:pPr marL="0" indent="0">
              <a:buNone/>
            </a:pPr>
            <a:endParaRPr lang="en-GB" sz="2000" dirty="0"/>
          </a:p>
          <a:p>
            <a:pPr marL="0" indent="0">
              <a:buNone/>
            </a:pPr>
            <a:r>
              <a:rPr lang="en-GB" sz="2000" dirty="0" smtClean="0"/>
              <a:t>This is because major sections of our code is self-contained and separate from one another</a:t>
            </a:r>
          </a:p>
          <a:p>
            <a:pPr marL="0" indent="0">
              <a:buNone/>
            </a:pPr>
            <a:endParaRPr lang="en-GB" sz="2000" dirty="0" smtClean="0"/>
          </a:p>
          <a:p>
            <a:pPr marL="0" indent="0">
              <a:buNone/>
            </a:pPr>
            <a:r>
              <a:rPr lang="en-GB" sz="2000" dirty="0" smtClean="0"/>
              <a:t>One problem with the way we have previously written procedures is that the data inside it stays inside it.</a:t>
            </a:r>
          </a:p>
          <a:p>
            <a:pPr marL="0" indent="0">
              <a:buNone/>
            </a:pPr>
            <a:endParaRPr lang="en-GB" sz="2000" dirty="0"/>
          </a:p>
        </p:txBody>
      </p:sp>
      <p:sp>
        <p:nvSpPr>
          <p:cNvPr id="6"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131947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2083837"/>
            <a:ext cx="3739525" cy="1308834"/>
          </a:xfrm>
          <a:prstGeom prst="rect">
            <a:avLst/>
          </a:prstGeom>
          <a:ln>
            <a:solidFill>
              <a:schemeClr val="accent1"/>
            </a:solidFill>
          </a:ln>
        </p:spPr>
      </p:pic>
      <p:pic>
        <p:nvPicPr>
          <p:cNvPr id="5" name="Picture 4"/>
          <p:cNvPicPr>
            <a:picLocks noChangeAspect="1"/>
          </p:cNvPicPr>
          <p:nvPr/>
        </p:nvPicPr>
        <p:blipFill rotWithShape="1">
          <a:blip r:embed="rId3"/>
          <a:srcRect t="7025" r="64635" b="48894"/>
          <a:stretch/>
        </p:blipFill>
        <p:spPr>
          <a:xfrm>
            <a:off x="5724128" y="2786934"/>
            <a:ext cx="3020872" cy="1907740"/>
          </a:xfrm>
          <a:prstGeom prst="rect">
            <a:avLst/>
          </a:prstGeom>
        </p:spPr>
      </p:pic>
      <p:sp>
        <p:nvSpPr>
          <p:cNvPr id="7" name="TextBox 6"/>
          <p:cNvSpPr txBox="1"/>
          <p:nvPr/>
        </p:nvSpPr>
        <p:spPr>
          <a:xfrm>
            <a:off x="467544" y="1298350"/>
            <a:ext cx="8496944" cy="646331"/>
          </a:xfrm>
          <a:prstGeom prst="rect">
            <a:avLst/>
          </a:prstGeom>
          <a:noFill/>
        </p:spPr>
        <p:txBody>
          <a:bodyPr wrap="square" rtlCol="0">
            <a:spAutoFit/>
          </a:bodyPr>
          <a:lstStyle/>
          <a:p>
            <a:r>
              <a:rPr lang="en-GB" dirty="0" smtClean="0"/>
              <a:t>So, if I wanted to write a program which printed the 10 times table I might write a procedure like this: </a:t>
            </a:r>
            <a:endParaRPr lang="en-US" dirty="0"/>
          </a:p>
        </p:txBody>
      </p:sp>
      <p:sp>
        <p:nvSpPr>
          <p:cNvPr id="9" name="TextBox 8"/>
          <p:cNvSpPr txBox="1"/>
          <p:nvPr/>
        </p:nvSpPr>
        <p:spPr>
          <a:xfrm>
            <a:off x="431540" y="4216647"/>
            <a:ext cx="5256584" cy="646331"/>
          </a:xfrm>
          <a:prstGeom prst="rect">
            <a:avLst/>
          </a:prstGeom>
          <a:noFill/>
        </p:spPr>
        <p:txBody>
          <a:bodyPr wrap="square" rtlCol="0">
            <a:spAutoFit/>
          </a:bodyPr>
          <a:lstStyle/>
          <a:p>
            <a:r>
              <a:rPr lang="en-GB" b="1" dirty="0" smtClean="0"/>
              <a:t>Q. </a:t>
            </a:r>
            <a:r>
              <a:rPr lang="en-GB" b="1" dirty="0"/>
              <a:t>W</a:t>
            </a:r>
            <a:r>
              <a:rPr lang="en-GB" b="1" dirty="0" smtClean="0"/>
              <a:t>hat if I wanted this program to allow the user to select a times table of their choice?</a:t>
            </a:r>
            <a:endParaRPr lang="en-US" b="1" dirty="0"/>
          </a:p>
        </p:txBody>
      </p:sp>
      <p:sp>
        <p:nvSpPr>
          <p:cNvPr id="10" name="TextBox 9"/>
          <p:cNvSpPr txBox="1"/>
          <p:nvPr/>
        </p:nvSpPr>
        <p:spPr>
          <a:xfrm>
            <a:off x="2339752" y="5075262"/>
            <a:ext cx="6048672" cy="923330"/>
          </a:xfrm>
          <a:prstGeom prst="rect">
            <a:avLst/>
          </a:prstGeom>
          <a:noFill/>
        </p:spPr>
        <p:txBody>
          <a:bodyPr wrap="square" rtlCol="0">
            <a:spAutoFit/>
          </a:bodyPr>
          <a:lstStyle/>
          <a:p>
            <a:r>
              <a:rPr lang="en-GB" dirty="0" smtClean="0"/>
              <a:t>Using our current knowledge, I would have to create a procedure for each times table and then ask the user to select their choice.</a:t>
            </a:r>
            <a:endParaRPr lang="en-US" dirty="0"/>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dirty="0"/>
              <a:t>Functions &amp; Parameter Passing</a:t>
            </a:r>
          </a:p>
        </p:txBody>
      </p:sp>
    </p:spTree>
    <p:extLst>
      <p:ext uri="{BB962C8B-B14F-4D97-AF65-F5344CB8AC3E}">
        <p14:creationId xmlns:p14="http://schemas.microsoft.com/office/powerpoint/2010/main" val="34803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 calcmode="lin" valueType="num">
                                      <p:cBhvr additive="base">
                                        <p:cTn id="21"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 calcmode="lin" valueType="num">
                                      <p:cBhvr additive="base">
                                        <p:cTn id="2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340768"/>
            <a:ext cx="5525271" cy="4563112"/>
          </a:xfrm>
          <a:prstGeom prst="rect">
            <a:avLst/>
          </a:prstGeom>
          <a:ln>
            <a:solidFill>
              <a:schemeClr val="accent1"/>
            </a:solidFill>
          </a:ln>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7984" y="4509120"/>
            <a:ext cx="4391638" cy="1905266"/>
          </a:xfrm>
          <a:prstGeom prst="rect">
            <a:avLst/>
          </a:prstGeom>
          <a:ln>
            <a:solidFill>
              <a:schemeClr val="accent1"/>
            </a:solidFill>
          </a:ln>
        </p:spPr>
      </p:pic>
      <p:sp>
        <p:nvSpPr>
          <p:cNvPr id="11" name="TextBox 10"/>
          <p:cNvSpPr txBox="1"/>
          <p:nvPr/>
        </p:nvSpPr>
        <p:spPr>
          <a:xfrm>
            <a:off x="4675273" y="1521608"/>
            <a:ext cx="4320480" cy="209288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t>Here, you can see that the use of procedures written in this way has a drawback.</a:t>
            </a:r>
          </a:p>
          <a:p>
            <a:endParaRPr lang="en-GB" sz="1400" dirty="0"/>
          </a:p>
          <a:p>
            <a:r>
              <a:rPr lang="en-GB" sz="1400" dirty="0" smtClean="0"/>
              <a:t>Although it is great that our code is self-contained, the issue is that the code is being duplicated (with only minor changes)</a:t>
            </a:r>
          </a:p>
          <a:p>
            <a:endParaRPr lang="en-GB" sz="1400" dirty="0"/>
          </a:p>
          <a:p>
            <a:r>
              <a:rPr lang="en-GB" sz="1600" dirty="0" smtClean="0"/>
              <a:t>Programmers like efficiency, and duplicating code is not efficient!</a:t>
            </a:r>
            <a:endParaRPr lang="en-US" sz="1600" dirty="0"/>
          </a:p>
        </p:txBody>
      </p:sp>
      <p:sp>
        <p:nvSpPr>
          <p:cNvPr id="7"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3230805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1967" y="1308799"/>
            <a:ext cx="8502521" cy="923330"/>
          </a:xfrm>
          <a:prstGeom prst="rect">
            <a:avLst/>
          </a:prstGeom>
          <a:noFill/>
        </p:spPr>
        <p:txBody>
          <a:bodyPr wrap="square" rtlCol="0">
            <a:spAutoFit/>
          </a:bodyPr>
          <a:lstStyle/>
          <a:p>
            <a:r>
              <a:rPr lang="en-GB" dirty="0" smtClean="0"/>
              <a:t>In order to be more efficient (less code) what we really want is to have one procedure to do the multiplication and PASS the users times table choice into the procedure.</a:t>
            </a:r>
          </a:p>
        </p:txBody>
      </p:sp>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2592863"/>
            <a:ext cx="5565694" cy="1400639"/>
          </a:xfrm>
          <a:prstGeom prst="rect">
            <a:avLst/>
          </a:prstGeom>
          <a:ln>
            <a:solidFill>
              <a:schemeClr val="accent1"/>
            </a:solidFill>
          </a:ln>
        </p:spPr>
      </p:pic>
      <p:pic>
        <p:nvPicPr>
          <p:cNvPr id="11" name="Picture 10"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6056" y="4353485"/>
            <a:ext cx="3692752" cy="1991989"/>
          </a:xfrm>
          <a:prstGeom prst="rect">
            <a:avLst/>
          </a:prstGeom>
          <a:ln>
            <a:solidFill>
              <a:schemeClr val="accent1"/>
            </a:solidFill>
          </a:ln>
        </p:spPr>
      </p:pic>
      <p:sp>
        <p:nvSpPr>
          <p:cNvPr id="13" name="TextBox 12"/>
          <p:cNvSpPr txBox="1"/>
          <p:nvPr/>
        </p:nvSpPr>
        <p:spPr>
          <a:xfrm>
            <a:off x="461967" y="4283371"/>
            <a:ext cx="4424672" cy="2062103"/>
          </a:xfrm>
          <a:prstGeom prst="rect">
            <a:avLst/>
          </a:prstGeom>
          <a:noFill/>
        </p:spPr>
        <p:txBody>
          <a:bodyPr wrap="square" rtlCol="0">
            <a:spAutoFit/>
          </a:bodyPr>
          <a:lstStyle/>
          <a:p>
            <a:r>
              <a:rPr lang="en-GB" sz="1600" dirty="0" smtClean="0"/>
              <a:t>This procedure here how takes on the value passed to it from the main program.</a:t>
            </a:r>
          </a:p>
          <a:p>
            <a:endParaRPr lang="en-GB" sz="1600" dirty="0"/>
          </a:p>
          <a:p>
            <a:r>
              <a:rPr lang="en-GB" sz="1600" dirty="0" smtClean="0"/>
              <a:t>A value is being </a:t>
            </a:r>
            <a:r>
              <a:rPr lang="en-GB" sz="1600" b="1" dirty="0" smtClean="0"/>
              <a:t>passed into it</a:t>
            </a:r>
            <a:r>
              <a:rPr lang="en-GB" sz="1600" dirty="0" smtClean="0"/>
              <a:t> for processing.</a:t>
            </a:r>
          </a:p>
          <a:p>
            <a:endParaRPr lang="en-GB" sz="1600" dirty="0"/>
          </a:p>
          <a:p>
            <a:r>
              <a:rPr lang="en-GB" sz="1600" dirty="0" smtClean="0"/>
              <a:t>This value is known as a </a:t>
            </a:r>
            <a:r>
              <a:rPr lang="en-GB" sz="1600" b="1" dirty="0" smtClean="0"/>
              <a:t>parameter</a:t>
            </a:r>
            <a:r>
              <a:rPr lang="en-GB" sz="1600" dirty="0" smtClean="0"/>
              <a:t> and this process is called </a:t>
            </a:r>
            <a:r>
              <a:rPr lang="en-GB" sz="1600" b="1" dirty="0" smtClean="0"/>
              <a:t>parameter passing</a:t>
            </a:r>
            <a:endParaRPr lang="en-US" sz="1600" b="1" dirty="0"/>
          </a:p>
        </p:txBody>
      </p:sp>
      <p:sp>
        <p:nvSpPr>
          <p:cNvPr id="10"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48671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500" fill="hold"/>
                                        <p:tgtEl>
                                          <p:spTgt spid="13"/>
                                        </p:tgtEl>
                                        <p:attrNameLst>
                                          <p:attrName>ppt_x</p:attrName>
                                        </p:attrNameLst>
                                      </p:cBhvr>
                                      <p:tavLst>
                                        <p:tav tm="0">
                                          <p:val>
                                            <p:strVal val="#ppt_x"/>
                                          </p:val>
                                        </p:tav>
                                        <p:tav tm="100000">
                                          <p:val>
                                            <p:strVal val="#ppt_x"/>
                                          </p:val>
                                        </p:tav>
                                      </p:tavLst>
                                    </p:anim>
                                    <p:anim calcmode="lin" valueType="num">
                                      <p:cBhvr additive="base">
                                        <p:cTn id="2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883" y="3823023"/>
            <a:ext cx="8210386" cy="2066191"/>
          </a:xfrm>
          <a:prstGeom prst="rect">
            <a:avLst/>
          </a:prstGeom>
          <a:ln>
            <a:solidFill>
              <a:schemeClr val="accent1"/>
            </a:solidFill>
          </a:ln>
        </p:spPr>
      </p:pic>
      <p:sp>
        <p:nvSpPr>
          <p:cNvPr id="3" name="Curved Right Arrow 2"/>
          <p:cNvSpPr/>
          <p:nvPr/>
        </p:nvSpPr>
        <p:spPr>
          <a:xfrm rot="10800000">
            <a:off x="3372599" y="3823023"/>
            <a:ext cx="504056" cy="189615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Box 4"/>
          <p:cNvSpPr txBox="1"/>
          <p:nvPr/>
        </p:nvSpPr>
        <p:spPr>
          <a:xfrm>
            <a:off x="3372598" y="1556792"/>
            <a:ext cx="5519882" cy="203132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The value in </a:t>
            </a:r>
            <a:r>
              <a:rPr lang="en-GB" b="1" dirty="0" smtClean="0"/>
              <a:t>choice</a:t>
            </a:r>
            <a:r>
              <a:rPr lang="en-GB" dirty="0" smtClean="0"/>
              <a:t> is being passed into </a:t>
            </a:r>
            <a:r>
              <a:rPr lang="en-GB" dirty="0"/>
              <a:t>a </a:t>
            </a:r>
            <a:r>
              <a:rPr lang="en-GB" dirty="0" smtClean="0"/>
              <a:t>variable/parameter </a:t>
            </a:r>
            <a:r>
              <a:rPr lang="en-GB" dirty="0"/>
              <a:t>called </a:t>
            </a:r>
            <a:r>
              <a:rPr lang="en-GB" b="1" dirty="0" smtClean="0"/>
              <a:t>number</a:t>
            </a:r>
            <a:r>
              <a:rPr lang="en-GB" dirty="0" smtClean="0"/>
              <a:t> in the </a:t>
            </a:r>
            <a:r>
              <a:rPr lang="en-GB" dirty="0" err="1" smtClean="0"/>
              <a:t>timestable</a:t>
            </a:r>
            <a:r>
              <a:rPr lang="en-GB" dirty="0" smtClean="0"/>
              <a:t> function.</a:t>
            </a:r>
          </a:p>
          <a:p>
            <a:endParaRPr lang="en-GB" dirty="0" smtClean="0"/>
          </a:p>
          <a:p>
            <a:r>
              <a:rPr lang="en-GB" dirty="0" smtClean="0"/>
              <a:t>Important to realise that the variable name of the value being passed doesn’t have to match the destination variable name.</a:t>
            </a:r>
            <a:endParaRPr lang="en-GB" dirty="0"/>
          </a:p>
        </p:txBody>
      </p:sp>
      <p:cxnSp>
        <p:nvCxnSpPr>
          <p:cNvPr id="9" name="Straight Arrow Connector 8"/>
          <p:cNvCxnSpPr/>
          <p:nvPr/>
        </p:nvCxnSpPr>
        <p:spPr>
          <a:xfrm flipH="1">
            <a:off x="4740751" y="3588117"/>
            <a:ext cx="792088" cy="4200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380059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2" y="1308799"/>
            <a:ext cx="8496946" cy="2677656"/>
          </a:xfrm>
          <a:prstGeom prst="rect">
            <a:avLst/>
          </a:prstGeom>
          <a:noFill/>
        </p:spPr>
        <p:txBody>
          <a:bodyPr wrap="square" rtlCol="0">
            <a:spAutoFit/>
          </a:bodyPr>
          <a:lstStyle/>
          <a:p>
            <a:r>
              <a:rPr lang="en-GB" sz="2400" b="1" dirty="0" smtClean="0"/>
              <a:t>Introduction to Functions</a:t>
            </a:r>
          </a:p>
          <a:p>
            <a:r>
              <a:rPr lang="en-GB" sz="1600" dirty="0" smtClean="0"/>
              <a:t>The previous example showed how data can be passed into a procedure.</a:t>
            </a:r>
          </a:p>
          <a:p>
            <a:endParaRPr lang="en-GB" sz="1600" dirty="0" smtClean="0"/>
          </a:p>
          <a:p>
            <a:r>
              <a:rPr lang="en-GB" sz="1600" dirty="0" smtClean="0"/>
              <a:t>A function is a procedure that can also return data back into the main program. This can be highly useful in programming.</a:t>
            </a:r>
          </a:p>
          <a:p>
            <a:endParaRPr lang="en-GB" sz="1600" dirty="0" smtClean="0"/>
          </a:p>
          <a:p>
            <a:r>
              <a:rPr lang="en-GB" sz="1600" dirty="0" smtClean="0"/>
              <a:t>The way to do this is to assign a variable to the function call so that the variable is assigned any value that the function returns.</a:t>
            </a:r>
          </a:p>
          <a:p>
            <a:pPr algn="ctr"/>
            <a:endParaRPr lang="en-GB" sz="1600" b="1" dirty="0" smtClean="0"/>
          </a:p>
          <a:p>
            <a:pPr algn="ctr"/>
            <a:r>
              <a:rPr lang="en-GB" sz="1600" b="1" dirty="0" err="1" smtClean="0"/>
              <a:t>variable_name</a:t>
            </a:r>
            <a:r>
              <a:rPr lang="en-GB" sz="1600" b="1" dirty="0" smtClean="0"/>
              <a:t> = </a:t>
            </a:r>
            <a:r>
              <a:rPr lang="en-GB" sz="1600" b="1" dirty="0" err="1" smtClean="0"/>
              <a:t>function_name</a:t>
            </a:r>
            <a:r>
              <a:rPr lang="en-GB" sz="1600" b="1" dirty="0" smtClean="0"/>
              <a:t>(parameter)</a:t>
            </a:r>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4461" y="4950107"/>
            <a:ext cx="4070027" cy="450871"/>
          </a:xfrm>
          <a:prstGeom prst="rect">
            <a:avLst/>
          </a:prstGeom>
        </p:spPr>
      </p:pic>
      <p:pic>
        <p:nvPicPr>
          <p:cNvPr id="8" name="Picture 7"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1071" y="4293096"/>
            <a:ext cx="4300665" cy="1764895"/>
          </a:xfrm>
          <a:prstGeom prst="rect">
            <a:avLst/>
          </a:prstGeom>
          <a:ln>
            <a:solidFill>
              <a:schemeClr val="accent1"/>
            </a:solidFill>
          </a:ln>
        </p:spPr>
      </p:pic>
      <p:sp>
        <p:nvSpPr>
          <p:cNvPr id="10"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142743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 calcmode="lin" valueType="num">
                                      <p:cBhvr additive="base">
                                        <p:cTn id="7"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anim calcmode="lin" valueType="num">
                                      <p:cBhvr additive="base">
                                        <p:cTn id="1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5" end="5"/>
                                            </p:txEl>
                                          </p:spTgt>
                                        </p:tgtEl>
                                        <p:attrNameLst>
                                          <p:attrName>style.visibility</p:attrName>
                                        </p:attrNameLst>
                                      </p:cBhvr>
                                      <p:to>
                                        <p:strVal val="visible"/>
                                      </p:to>
                                    </p:set>
                                    <p:anim calcmode="lin" valueType="num">
                                      <p:cBhvr additive="base">
                                        <p:cTn id="19"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7">
                                            <p:txEl>
                                              <p:pRg st="7" end="7"/>
                                            </p:txEl>
                                          </p:spTgt>
                                        </p:tgtEl>
                                        <p:attrNameLst>
                                          <p:attrName>style.visibility</p:attrName>
                                        </p:attrNameLst>
                                      </p:cBhvr>
                                      <p:to>
                                        <p:strVal val="visible"/>
                                      </p:to>
                                    </p:set>
                                    <p:anim calcmode="lin" valueType="num">
                                      <p:cBhvr additive="base">
                                        <p:cTn id="23"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1814115"/>
            <a:ext cx="5904656" cy="2423136"/>
          </a:xfrm>
          <a:prstGeom prst="rect">
            <a:avLst/>
          </a:prstGeom>
          <a:ln>
            <a:solidFill>
              <a:schemeClr val="accent1"/>
            </a:solidFill>
          </a:ln>
        </p:spPr>
      </p:pic>
      <p:sp>
        <p:nvSpPr>
          <p:cNvPr id="5" name="Curved Right Arrow 4"/>
          <p:cNvSpPr/>
          <p:nvPr/>
        </p:nvSpPr>
        <p:spPr>
          <a:xfrm rot="9045033">
            <a:off x="4158469" y="1566268"/>
            <a:ext cx="797684" cy="1778770"/>
          </a:xfrm>
          <a:prstGeom prst="curvedRightArrow">
            <a:avLst>
              <a:gd name="adj1" fmla="val 11597"/>
              <a:gd name="adj2" fmla="val 47979"/>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Curved Left Arrow 6"/>
          <p:cNvSpPr/>
          <p:nvPr/>
        </p:nvSpPr>
        <p:spPr>
          <a:xfrm rot="2331406">
            <a:off x="2766130" y="2660712"/>
            <a:ext cx="733693" cy="1216455"/>
          </a:xfrm>
          <a:prstGeom prst="curvedLeftArrow">
            <a:avLst>
              <a:gd name="adj1" fmla="val 4508"/>
              <a:gd name="adj2" fmla="val 50000"/>
              <a:gd name="adj3" fmla="val 230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 name="TextBox 2"/>
          <p:cNvSpPr txBox="1"/>
          <p:nvPr/>
        </p:nvSpPr>
        <p:spPr>
          <a:xfrm>
            <a:off x="447172" y="4362625"/>
            <a:ext cx="8517315" cy="1815882"/>
          </a:xfrm>
          <a:prstGeom prst="rect">
            <a:avLst/>
          </a:prstGeom>
          <a:noFill/>
        </p:spPr>
        <p:txBody>
          <a:bodyPr wrap="square" rtlCol="0">
            <a:spAutoFit/>
          </a:bodyPr>
          <a:lstStyle/>
          <a:p>
            <a:r>
              <a:rPr lang="en-GB" sz="1600" dirty="0" smtClean="0"/>
              <a:t>Here the arrows show how data is being passed from the main program into the functions parameter ‘x’. Num1 (here) is as a parameter and contains an argument (an item of data) which is passed to the functions parameter (x).</a:t>
            </a:r>
          </a:p>
          <a:p>
            <a:endParaRPr lang="en-GB" sz="1600" dirty="0" smtClean="0"/>
          </a:p>
          <a:p>
            <a:r>
              <a:rPr lang="en-GB" sz="1600" dirty="0" smtClean="0"/>
              <a:t>When the function is finished executing its commands it returns the value back into the main program. The value is returned into the variable that the function call is assigned to (in this case it is ‘answer’).</a:t>
            </a:r>
            <a:endParaRPr lang="en-GB" sz="1600" dirty="0"/>
          </a:p>
        </p:txBody>
      </p:sp>
      <p:sp>
        <p:nvSpPr>
          <p:cNvPr id="6" name="TextBox 5"/>
          <p:cNvSpPr txBox="1"/>
          <p:nvPr/>
        </p:nvSpPr>
        <p:spPr>
          <a:xfrm>
            <a:off x="462374" y="1342185"/>
            <a:ext cx="6022803" cy="369332"/>
          </a:xfrm>
          <a:prstGeom prst="rect">
            <a:avLst/>
          </a:prstGeom>
          <a:noFill/>
        </p:spPr>
        <p:txBody>
          <a:bodyPr wrap="none" rtlCol="0">
            <a:spAutoFit/>
          </a:bodyPr>
          <a:lstStyle/>
          <a:p>
            <a:r>
              <a:rPr lang="en-GB" i="1" dirty="0" smtClean="0"/>
              <a:t>Example of parameter passing and returning values:</a:t>
            </a:r>
            <a:endParaRPr lang="en-GB" i="1" dirty="0"/>
          </a:p>
        </p:txBody>
      </p:sp>
      <p:sp>
        <p:nvSpPr>
          <p:cNvPr id="10" name="TextBox 9"/>
          <p:cNvSpPr txBox="1"/>
          <p:nvPr/>
        </p:nvSpPr>
        <p:spPr>
          <a:xfrm rot="4228312">
            <a:off x="4519340" y="2372771"/>
            <a:ext cx="1338828" cy="230832"/>
          </a:xfrm>
          <a:prstGeom prst="rect">
            <a:avLst/>
          </a:prstGeom>
          <a:noFill/>
        </p:spPr>
        <p:txBody>
          <a:bodyPr wrap="none" rtlCol="0">
            <a:spAutoFit/>
          </a:bodyPr>
          <a:lstStyle/>
          <a:p>
            <a:r>
              <a:rPr lang="en-GB" sz="900" dirty="0" smtClean="0"/>
              <a:t>Passing a parameter</a:t>
            </a:r>
            <a:endParaRPr lang="en-GB" sz="900" dirty="0"/>
          </a:p>
        </p:txBody>
      </p:sp>
      <p:sp>
        <p:nvSpPr>
          <p:cNvPr id="13" name="TextBox 12"/>
          <p:cNvSpPr txBox="1"/>
          <p:nvPr/>
        </p:nvSpPr>
        <p:spPr>
          <a:xfrm rot="4228312">
            <a:off x="3268303" y="2552423"/>
            <a:ext cx="761518" cy="369332"/>
          </a:xfrm>
          <a:prstGeom prst="rect">
            <a:avLst/>
          </a:prstGeom>
          <a:noFill/>
        </p:spPr>
        <p:txBody>
          <a:bodyPr wrap="square" rtlCol="0">
            <a:spAutoFit/>
          </a:bodyPr>
          <a:lstStyle/>
          <a:p>
            <a:pPr algn="ctr"/>
            <a:r>
              <a:rPr lang="en-GB" sz="900" dirty="0" smtClean="0"/>
              <a:t>Returning a value</a:t>
            </a:r>
            <a:endParaRPr lang="en-GB" sz="900" dirty="0"/>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296107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10"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67544" y="1308799"/>
            <a:ext cx="8496944" cy="646331"/>
          </a:xfrm>
          <a:prstGeom prst="rect">
            <a:avLst/>
          </a:prstGeom>
          <a:noFill/>
        </p:spPr>
        <p:txBody>
          <a:bodyPr wrap="square" rtlCol="0">
            <a:spAutoFit/>
          </a:bodyPr>
          <a:lstStyle/>
          <a:p>
            <a:r>
              <a:rPr lang="en-GB" dirty="0" smtClean="0"/>
              <a:t>Passing and Returning more than one value (argument)</a:t>
            </a:r>
          </a:p>
          <a:p>
            <a:pPr algn="ctr"/>
            <a:endParaRPr lang="en-GB" b="1" dirty="0" smtClean="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688" y="1926548"/>
            <a:ext cx="6065535" cy="2421007"/>
          </a:xfrm>
          <a:prstGeom prst="rect">
            <a:avLst/>
          </a:prstGeom>
          <a:ln>
            <a:solidFill>
              <a:schemeClr val="accent1"/>
            </a:solidFill>
          </a:ln>
        </p:spPr>
      </p:pic>
      <p:sp>
        <p:nvSpPr>
          <p:cNvPr id="10" name="Curved Right Arrow 9"/>
          <p:cNvSpPr/>
          <p:nvPr/>
        </p:nvSpPr>
        <p:spPr>
          <a:xfrm rot="8807181">
            <a:off x="3795013" y="1580070"/>
            <a:ext cx="916035" cy="1904913"/>
          </a:xfrm>
          <a:prstGeom prst="curvedRightArrow">
            <a:avLst>
              <a:gd name="adj1" fmla="val 11597"/>
              <a:gd name="adj2" fmla="val 47979"/>
              <a:gd name="adj3" fmla="val 25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1" name="Curved Left Arrow 10"/>
          <p:cNvSpPr/>
          <p:nvPr/>
        </p:nvSpPr>
        <p:spPr>
          <a:xfrm rot="2115746">
            <a:off x="2593068" y="2721781"/>
            <a:ext cx="694695" cy="1328825"/>
          </a:xfrm>
          <a:prstGeom prst="curvedLeftArrow">
            <a:avLst>
              <a:gd name="adj1" fmla="val 4508"/>
              <a:gd name="adj2" fmla="val 50000"/>
              <a:gd name="adj3" fmla="val 2303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3" name="TextBox 12"/>
          <p:cNvSpPr txBox="1"/>
          <p:nvPr/>
        </p:nvSpPr>
        <p:spPr>
          <a:xfrm>
            <a:off x="467544" y="4509120"/>
            <a:ext cx="8496944" cy="1815882"/>
          </a:xfrm>
          <a:prstGeom prst="rect">
            <a:avLst/>
          </a:prstGeom>
          <a:noFill/>
        </p:spPr>
        <p:txBody>
          <a:bodyPr wrap="square" rtlCol="0">
            <a:spAutoFit/>
          </a:bodyPr>
          <a:lstStyle/>
          <a:p>
            <a:r>
              <a:rPr lang="en-GB" sz="1600" dirty="0" smtClean="0"/>
              <a:t>Here the arrows show how 2 parameters (each containing arguments) are being passed from the main program into the functions parameter ‘x’ and ‘y’.</a:t>
            </a:r>
          </a:p>
          <a:p>
            <a:endParaRPr lang="en-GB" sz="1600" dirty="0" smtClean="0"/>
          </a:p>
          <a:p>
            <a:r>
              <a:rPr lang="en-GB" sz="1600" dirty="0" smtClean="0"/>
              <a:t>It is important to realise that the names of the parameters passing the values and the parameter names of the function do not have to match. However, the order in which they are sent is the order in which they are received (num1 is sent to x, num2 is sent to y)</a:t>
            </a:r>
            <a:endParaRPr lang="en-GB" sz="1600" dirty="0"/>
          </a:p>
        </p:txBody>
      </p:sp>
      <p:sp>
        <p:nvSpPr>
          <p:cNvPr id="12" name="Title 1"/>
          <p:cNvSpPr>
            <a:spLocks noGrp="1"/>
          </p:cNvSpPr>
          <p:nvPr>
            <p:ph type="title"/>
          </p:nvPr>
        </p:nvSpPr>
        <p:spPr>
          <a:xfrm>
            <a:off x="467544" y="358165"/>
            <a:ext cx="8496944" cy="854968"/>
          </a:xfrm>
          <a:ln>
            <a:solidFill>
              <a:schemeClr val="tx2">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r>
              <a:rPr lang="en-GB" sz="3600"/>
              <a:t>Functions &amp; Parameter Passing</a:t>
            </a:r>
            <a:endParaRPr lang="en-GB" sz="3600" dirty="0"/>
          </a:p>
        </p:txBody>
      </p:sp>
    </p:spTree>
    <p:extLst>
      <p:ext uri="{BB962C8B-B14F-4D97-AF65-F5344CB8AC3E}">
        <p14:creationId xmlns:p14="http://schemas.microsoft.com/office/powerpoint/2010/main" val="74647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 calcmode="lin" valueType="num">
                                      <p:cBhvr additive="base">
                                        <p:cTn id="7"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
                                            <p:txEl>
                                              <p:pRg st="2" end="2"/>
                                            </p:txEl>
                                          </p:spTgt>
                                        </p:tgtEl>
                                        <p:attrNameLst>
                                          <p:attrName>style.visibility</p:attrName>
                                        </p:attrNameLst>
                                      </p:cBhvr>
                                      <p:to>
                                        <p:strVal val="visible"/>
                                      </p:to>
                                    </p:set>
                                    <p:anim calcmode="lin" valueType="num">
                                      <p:cBhvr additive="base">
                                        <p:cTn id="1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1442</TotalTime>
  <Words>716</Words>
  <Application>Microsoft Office PowerPoint</Application>
  <PresentationFormat>On-screen Show (4:3)</PresentationFormat>
  <Paragraphs>58</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Office Theme</vt:lpstr>
      <vt:lpstr>Functions &amp; Parameter Passing</vt:lpstr>
      <vt:lpstr>Functions &amp; Parameter Passing</vt:lpstr>
      <vt:lpstr>Functions &amp; Parameter Passing</vt:lpstr>
      <vt:lpstr>Functions &amp; Parameter Passing</vt:lpstr>
      <vt:lpstr>Functions &amp; Parameter Passing</vt:lpstr>
      <vt:lpstr>Functions &amp; Parameter Passing</vt:lpstr>
      <vt:lpstr>Functions &amp; Parameter Passing</vt:lpstr>
      <vt:lpstr>Functions &amp; Parameter Passing</vt:lpstr>
      <vt:lpstr>Functions &amp; Parameter Passing</vt:lpstr>
      <vt:lpstr>Functions &amp; Parameter Passing</vt:lpstr>
    </vt:vector>
  </TitlesOfParts>
  <Company>Sidmouth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dc:creator>
  <cp:lastModifiedBy>Sam Wickins</cp:lastModifiedBy>
  <cp:revision>164</cp:revision>
  <cp:lastPrinted>2016-10-18T07:43:41Z</cp:lastPrinted>
  <dcterms:created xsi:type="dcterms:W3CDTF">2013-09-11T18:04:43Z</dcterms:created>
  <dcterms:modified xsi:type="dcterms:W3CDTF">2017-07-02T10:45:12Z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167548</vt:lpwstr>
  </property>
  <property fmtid="{D5CDD505-2E9C-101B-9397-08002B2CF9AE}" pid="3" name="NXPowerLiteSettings">
    <vt:lpwstr>C74006B004C800</vt:lpwstr>
  </property>
  <property fmtid="{D5CDD505-2E9C-101B-9397-08002B2CF9AE}" pid="4" name="NXPowerLiteVersion">
    <vt:lpwstr>S7.0.8</vt:lpwstr>
  </property>
</Properties>
</file>