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8" r:id="rId1"/>
  </p:sldMasterIdLst>
  <p:notesMasterIdLst>
    <p:notesMasterId r:id="rId22"/>
  </p:notesMasterIdLst>
  <p:sldIdLst>
    <p:sldId id="256" r:id="rId2"/>
    <p:sldId id="275" r:id="rId3"/>
    <p:sldId id="258" r:id="rId4"/>
    <p:sldId id="276" r:id="rId5"/>
    <p:sldId id="312" r:id="rId6"/>
    <p:sldId id="313" r:id="rId7"/>
    <p:sldId id="314" r:id="rId8"/>
    <p:sldId id="315" r:id="rId9"/>
    <p:sldId id="316" r:id="rId10"/>
    <p:sldId id="317" r:id="rId11"/>
    <p:sldId id="318" r:id="rId12"/>
    <p:sldId id="319" r:id="rId13"/>
    <p:sldId id="320" r:id="rId14"/>
    <p:sldId id="321" r:id="rId15"/>
    <p:sldId id="322" r:id="rId16"/>
    <p:sldId id="323" r:id="rId17"/>
    <p:sldId id="324" r:id="rId18"/>
    <p:sldId id="325" r:id="rId19"/>
    <p:sldId id="326" r:id="rId20"/>
    <p:sldId id="274" r:id="rId21"/>
  </p:sldIdLst>
  <p:sldSz cx="12192000" cy="6858000"/>
  <p:notesSz cx="6858000" cy="9144000"/>
  <p:embeddedFontLst>
    <p:embeddedFont>
      <p:font typeface="Calibri" panose="020F0502020204030204" pitchFamily="34" charset="0"/>
      <p:regular r:id="rId23"/>
      <p:bold r:id="rId24"/>
      <p:italic r:id="rId25"/>
      <p:boldItalic r:id="rId26"/>
    </p:embeddedFont>
    <p:embeddedFont>
      <p:font typeface="Century Gothic" panose="020B0502020202020204" pitchFamily="3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9900"/>
    <a:srgbClr val="FFE9A3"/>
    <a:srgbClr val="FFC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8ABF166-59B4-4D9C-968A-552E15B0F831}">
  <a:tblStyle styleId="{58ABF166-59B4-4D9C-968A-552E15B0F831}" styleName="Table_0">
    <a:wholeTbl>
      <a:tcTxStyle b="off" i="off">
        <a:font>
          <a:latin typeface="Century Gothic"/>
          <a:ea typeface="Century Gothic"/>
          <a:cs typeface="Century Gothic"/>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FF3E9"/>
          </a:solidFill>
        </a:fill>
      </a:tcStyle>
    </a:wholeTbl>
    <a:band1H>
      <a:tcTxStyle/>
      <a:tcStyle>
        <a:tcBdr/>
        <a:fill>
          <a:solidFill>
            <a:srgbClr val="DEE7D0"/>
          </a:solidFill>
        </a:fill>
      </a:tcStyle>
    </a:band1H>
    <a:band2H>
      <a:tcTxStyle/>
      <a:tcStyle>
        <a:tcBdr/>
      </a:tcStyle>
    </a:band2H>
    <a:band1V>
      <a:tcTxStyle/>
      <a:tcStyle>
        <a:tcBdr/>
        <a:fill>
          <a:solidFill>
            <a:srgbClr val="DEE7D0"/>
          </a:solidFill>
        </a:fill>
      </a:tcStyle>
    </a:band1V>
    <a:band2V>
      <a:tcTxStyle/>
      <a:tcStyle>
        <a:tcBdr/>
      </a:tcStyle>
    </a:band2V>
    <a:lastCol>
      <a:tcTxStyle b="on" i="off">
        <a:font>
          <a:latin typeface="Century Gothic"/>
          <a:ea typeface="Century Gothic"/>
          <a:cs typeface="Century Gothic"/>
        </a:font>
        <a:schemeClr val="lt1"/>
      </a:tcTxStyle>
      <a:tcStyle>
        <a:tcBdr/>
        <a:fill>
          <a:solidFill>
            <a:schemeClr val="accent3"/>
          </a:solidFill>
        </a:fill>
      </a:tcStyle>
    </a:lastCol>
    <a:firstCol>
      <a:tcTxStyle b="on" i="off">
        <a:font>
          <a:latin typeface="Century Gothic"/>
          <a:ea typeface="Century Gothic"/>
          <a:cs typeface="Century Gothic"/>
        </a:font>
        <a:schemeClr val="lt1"/>
      </a:tcTxStyle>
      <a:tcStyle>
        <a:tcBdr/>
        <a:fill>
          <a:solidFill>
            <a:schemeClr val="accent3"/>
          </a:solidFill>
        </a:fill>
      </a:tcStyle>
    </a:firstCol>
    <a:lastRow>
      <a:tcTxStyle b="on" i="off">
        <a:font>
          <a:latin typeface="Century Gothic"/>
          <a:ea typeface="Century Gothic"/>
          <a:cs typeface="Century Gothic"/>
        </a:font>
        <a:schemeClr val="lt1"/>
      </a:tcTxStyle>
      <a:tcStyle>
        <a:tcBdr>
          <a:top>
            <a:ln w="38100" cap="flat" cmpd="sng">
              <a:solidFill>
                <a:schemeClr val="lt1"/>
              </a:solidFill>
              <a:prstDash val="solid"/>
              <a:round/>
              <a:headEnd type="none" w="sm" len="sm"/>
              <a:tailEnd type="none" w="sm" len="sm"/>
            </a:ln>
          </a:top>
        </a:tcBdr>
        <a:fill>
          <a:solidFill>
            <a:schemeClr val="accent3"/>
          </a:solidFill>
        </a:fill>
      </a:tcStyle>
    </a:lastRow>
    <a:seCell>
      <a:tcTxStyle/>
      <a:tcStyle>
        <a:tcBdr/>
      </a:tcStyle>
    </a:seCell>
    <a:swCell>
      <a:tcTxStyle/>
      <a:tcStyle>
        <a:tcBdr/>
      </a:tcStyle>
    </a:swCell>
    <a:firstRow>
      <a:tcTxStyle b="on" i="off">
        <a:font>
          <a:latin typeface="Century Gothic"/>
          <a:ea typeface="Century Gothic"/>
          <a:cs typeface="Century Gothic"/>
        </a:font>
        <a:schemeClr val="lt1"/>
      </a:tcTxStyle>
      <a:tcStyle>
        <a:tcBdr>
          <a:bottom>
            <a:ln w="38100" cap="flat" cmpd="sng">
              <a:solidFill>
                <a:schemeClr val="lt1"/>
              </a:solidFill>
              <a:prstDash val="solid"/>
              <a:round/>
              <a:headEnd type="none" w="sm" len="sm"/>
              <a:tailEnd type="none" w="sm" len="sm"/>
            </a:ln>
          </a:bottom>
        </a:tcBdr>
        <a:fill>
          <a:solidFill>
            <a:schemeClr val="accent3"/>
          </a:solidFill>
        </a:fill>
      </a:tcStyle>
    </a:firstRow>
    <a:neCell>
      <a:tcTxStyle/>
      <a:tcStyle>
        <a:tcBdr/>
      </a:tcStyle>
    </a:neCell>
    <a:nwCell>
      <a:tcTxStyle/>
      <a:tcStyle>
        <a:tcBdr/>
      </a:tcStyle>
    </a:nwCel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8" d="100"/>
          <a:sy n="108" d="100"/>
        </p:scale>
        <p:origin x="714" y="120"/>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3" name="Google Shape;8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Calibri"/>
                <a:ea typeface="Calibri"/>
                <a:cs typeface="Calibri"/>
                <a:sym typeface="Calibri"/>
              </a:rPr>
              <a:t>2</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52165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 name="Google Shape;9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68790A5-5373-421F-B283-144185A24A00}" type="slidenum">
              <a:rPr lang="en-GB" smtClean="0"/>
              <a:t>17</a:t>
            </a:fld>
            <a:endParaRPr lang="en-GB"/>
          </a:p>
        </p:txBody>
      </p:sp>
    </p:spTree>
    <p:extLst>
      <p:ext uri="{BB962C8B-B14F-4D97-AF65-F5344CB8AC3E}">
        <p14:creationId xmlns:p14="http://schemas.microsoft.com/office/powerpoint/2010/main" val="29135452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2"/>
          <p:cNvSpPr txBox="1">
            <a:spLocks noGrp="1"/>
          </p:cNvSpPr>
          <p:nvPr>
            <p:ph type="title"/>
          </p:nvPr>
        </p:nvSpPr>
        <p:spPr>
          <a:xfrm>
            <a:off x="963084" y="4406901"/>
            <a:ext cx="10363200" cy="136207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dk1"/>
              </a:buClr>
              <a:buSzPts val="4000"/>
              <a:buFont typeface="Century Gothic"/>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body" idx="1"/>
          </p:nvPr>
        </p:nvSpPr>
        <p:spPr>
          <a:xfrm>
            <a:off x="963084" y="2906713"/>
            <a:ext cx="10363200" cy="1500187"/>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20" name="Google Shape;20;p2"/>
          <p:cNvSpPr txBox="1">
            <a:spLocks noGrp="1"/>
          </p:cNvSpPr>
          <p:nvPr>
            <p:ph type="dt" idx="10"/>
          </p:nvPr>
        </p:nvSpPr>
        <p:spPr>
          <a:xfrm>
            <a:off x="527382" y="6377281"/>
            <a:ext cx="5678421"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dirty="0"/>
          </a:p>
        </p:txBody>
      </p:sp>
      <p:sp>
        <p:nvSpPr>
          <p:cNvPr id="21" name="Google Shape;21;p2"/>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22" name="Google Shape;22;p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9pPr>
          </a:lstStyle>
          <a:p>
            <a:fld id="{00000000-1234-1234-1234-123412341234}" type="slidenum">
              <a:rPr lang="en-GB" smtClean="0"/>
              <a:pPr/>
              <a:t>‹#›</a:t>
            </a:fld>
            <a:endParaRPr lang="en-GB"/>
          </a:p>
        </p:txBody>
      </p:sp>
      <p:pic>
        <p:nvPicPr>
          <p:cNvPr id="3" name="Picture 2">
            <a:extLst>
              <a:ext uri="{FF2B5EF4-FFF2-40B4-BE49-F238E27FC236}">
                <a16:creationId xmlns:a16="http://schemas.microsoft.com/office/drawing/2014/main" id="{C515EB4C-94C4-48BF-8EED-8545E96433EC}"/>
              </a:ext>
            </a:extLst>
          </p:cNvPr>
          <p:cNvPicPr>
            <a:picLocks noChangeAspect="1"/>
          </p:cNvPicPr>
          <p:nvPr userDrawn="1"/>
        </p:nvPicPr>
        <p:blipFill>
          <a:blip r:embed="rId2"/>
          <a:stretch>
            <a:fillRect/>
          </a:stretch>
        </p:blipFill>
        <p:spPr>
          <a:xfrm>
            <a:off x="4073731" y="463312"/>
            <a:ext cx="4264144" cy="319349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5"/>
        <p:cNvGrpSpPr/>
        <p:nvPr/>
      </p:nvGrpSpPr>
      <p:grpSpPr>
        <a:xfrm>
          <a:off x="0" y="0"/>
          <a:ext cx="0" cy="0"/>
          <a:chOff x="0" y="0"/>
          <a:chExt cx="0" cy="0"/>
        </a:xfrm>
      </p:grpSpPr>
      <p:sp>
        <p:nvSpPr>
          <p:cNvPr id="76" name="Google Shape;76;p11"/>
          <p:cNvSpPr txBox="1">
            <a:spLocks noGrp="1"/>
          </p:cNvSpPr>
          <p:nvPr>
            <p:ph type="title"/>
          </p:nvPr>
        </p:nvSpPr>
        <p:spPr>
          <a:xfrm rot="5400000">
            <a:off x="7325215" y="1464744"/>
            <a:ext cx="5851525" cy="3471949"/>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7" name="Google Shape;77;p11"/>
          <p:cNvSpPr txBox="1">
            <a:spLocks noGrp="1"/>
          </p:cNvSpPr>
          <p:nvPr>
            <p:ph type="body" idx="1"/>
          </p:nvPr>
        </p:nvSpPr>
        <p:spPr>
          <a:xfrm rot="5400000">
            <a:off x="1381156" y="-812800"/>
            <a:ext cx="5851525" cy="8026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dirty="0"/>
          </a:p>
        </p:txBody>
      </p:sp>
      <p:sp>
        <p:nvSpPr>
          <p:cNvPr id="78" name="Google Shape;78;p11"/>
          <p:cNvSpPr txBox="1">
            <a:spLocks noGrp="1"/>
          </p:cNvSpPr>
          <p:nvPr>
            <p:ph type="dt" idx="10"/>
          </p:nvPr>
        </p:nvSpPr>
        <p:spPr>
          <a:xfrm>
            <a:off x="527382" y="6377281"/>
            <a:ext cx="5678421"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79" name="Google Shape;79;p11"/>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80" name="Google Shape;80;p11"/>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9pPr>
          </a:lstStyle>
          <a:p>
            <a:fld id="{00000000-1234-1234-1234-12341234123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4"/>
        <p:cNvGrpSpPr/>
        <p:nvPr/>
      </p:nvGrpSpPr>
      <p:grpSpPr>
        <a:xfrm>
          <a:off x="0" y="0"/>
          <a:ext cx="0" cy="0"/>
          <a:chOff x="0" y="0"/>
          <a:chExt cx="0" cy="0"/>
        </a:xfrm>
      </p:grpSpPr>
      <p:sp>
        <p:nvSpPr>
          <p:cNvPr id="7" name="Google Shape;12;p1">
            <a:extLst>
              <a:ext uri="{FF2B5EF4-FFF2-40B4-BE49-F238E27FC236}">
                <a16:creationId xmlns:a16="http://schemas.microsoft.com/office/drawing/2014/main" id="{025E95AF-8474-4C65-8CBB-5EA0CBB92472}"/>
              </a:ext>
            </a:extLst>
          </p:cNvPr>
          <p:cNvSpPr/>
          <p:nvPr userDrawn="1"/>
        </p:nvSpPr>
        <p:spPr>
          <a:xfrm>
            <a:off x="-430" y="0"/>
            <a:ext cx="12192430" cy="581890"/>
          </a:xfrm>
          <a:prstGeom prst="rect">
            <a:avLst/>
          </a:prstGeom>
          <a:solidFill>
            <a:srgbClr val="E59900"/>
          </a:solidFill>
          <a:ln w="9525" cap="flat" cmpd="sng">
            <a:solidFill>
              <a:srgbClr val="E599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3200" b="0" i="0" u="none" strike="noStrike" cap="none" dirty="0">
              <a:solidFill>
                <a:schemeClr val="bg1"/>
              </a:solidFill>
              <a:latin typeface="Century Gothic"/>
              <a:ea typeface="Century Gothic"/>
              <a:cs typeface="Century Gothic"/>
              <a:sym typeface="Century Gothic"/>
            </a:endParaRPr>
          </a:p>
        </p:txBody>
      </p:sp>
      <p:sp>
        <p:nvSpPr>
          <p:cNvPr id="25" name="Google Shape;25;p3"/>
          <p:cNvSpPr txBox="1">
            <a:spLocks noGrp="1"/>
          </p:cNvSpPr>
          <p:nvPr>
            <p:ph type="title"/>
          </p:nvPr>
        </p:nvSpPr>
        <p:spPr>
          <a:xfrm>
            <a:off x="277092" y="0"/>
            <a:ext cx="11668298" cy="58189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4400"/>
              <a:buNone/>
              <a:defRPr sz="3200">
                <a:solidFill>
                  <a:schemeClr val="bg1"/>
                </a:solidFill>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6" name="Google Shape;26;p3"/>
          <p:cNvSpPr txBox="1">
            <a:spLocks noGrp="1"/>
          </p:cNvSpPr>
          <p:nvPr>
            <p:ph type="body" idx="1"/>
          </p:nvPr>
        </p:nvSpPr>
        <p:spPr>
          <a:xfrm>
            <a:off x="277091" y="739834"/>
            <a:ext cx="11668298" cy="5419897"/>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SzPts val="3200"/>
              <a:buChar char="•"/>
              <a:defRPr/>
            </a:lvl1pPr>
            <a:lvl2pPr marL="914400" lvl="1" indent="-406400" algn="l">
              <a:lnSpc>
                <a:spcPct val="100000"/>
              </a:lnSpc>
              <a:spcBef>
                <a:spcPts val="560"/>
              </a:spcBef>
              <a:spcAft>
                <a:spcPts val="0"/>
              </a:spcAft>
              <a:buSzPts val="2800"/>
              <a:buChar char="–"/>
              <a:defRPr/>
            </a:lvl2pPr>
            <a:lvl3pPr marL="1371600" lvl="2" indent="-381000" algn="l">
              <a:lnSpc>
                <a:spcPct val="100000"/>
              </a:lnSpc>
              <a:spcBef>
                <a:spcPts val="480"/>
              </a:spcBef>
              <a:spcAft>
                <a:spcPts val="0"/>
              </a:spcAft>
              <a:buSzPts val="2400"/>
              <a:buChar char="•"/>
              <a:defRPr/>
            </a:lvl3pPr>
            <a:lvl4pPr marL="1828800" lvl="3" indent="-355600" algn="l">
              <a:lnSpc>
                <a:spcPct val="100000"/>
              </a:lnSpc>
              <a:spcBef>
                <a:spcPts val="400"/>
              </a:spcBef>
              <a:spcAft>
                <a:spcPts val="0"/>
              </a:spcAft>
              <a:buSzPts val="2000"/>
              <a:buChar char="–"/>
              <a:defRPr/>
            </a:lvl4pPr>
            <a:lvl5pPr marL="2286000" lvl="4" indent="-355600" algn="l">
              <a:lnSpc>
                <a:spcPct val="100000"/>
              </a:lnSpc>
              <a:spcBef>
                <a:spcPts val="400"/>
              </a:spcBef>
              <a:spcAft>
                <a:spcPts val="0"/>
              </a:spcAft>
              <a:buSzPts val="2000"/>
              <a:buChar char="»"/>
              <a:defRPr/>
            </a:lvl5pPr>
            <a:lvl6pPr marL="2743200" lvl="5" indent="-355600" algn="l">
              <a:lnSpc>
                <a:spcPct val="100000"/>
              </a:lnSpc>
              <a:spcBef>
                <a:spcPts val="400"/>
              </a:spcBef>
              <a:spcAft>
                <a:spcPts val="0"/>
              </a:spcAft>
              <a:buSzPts val="2000"/>
              <a:buChar char="•"/>
              <a:defRPr/>
            </a:lvl6pPr>
            <a:lvl7pPr marL="3200400" lvl="6" indent="-355600" algn="l">
              <a:lnSpc>
                <a:spcPct val="100000"/>
              </a:lnSpc>
              <a:spcBef>
                <a:spcPts val="400"/>
              </a:spcBef>
              <a:spcAft>
                <a:spcPts val="0"/>
              </a:spcAft>
              <a:buSzPts val="2000"/>
              <a:buChar char="•"/>
              <a:defRPr/>
            </a:lvl7pPr>
            <a:lvl8pPr marL="3657600" lvl="7" indent="-355600" algn="l">
              <a:lnSpc>
                <a:spcPct val="100000"/>
              </a:lnSpc>
              <a:spcBef>
                <a:spcPts val="400"/>
              </a:spcBef>
              <a:spcAft>
                <a:spcPts val="0"/>
              </a:spcAft>
              <a:buSzPts val="2000"/>
              <a:buChar char="•"/>
              <a:defRPr/>
            </a:lvl8pPr>
            <a:lvl9pPr marL="4114800" lvl="8" indent="-355600" algn="l">
              <a:lnSpc>
                <a:spcPct val="100000"/>
              </a:lnSpc>
              <a:spcBef>
                <a:spcPts val="400"/>
              </a:spcBef>
              <a:spcAft>
                <a:spcPts val="0"/>
              </a:spcAft>
              <a:buSzPts val="2000"/>
              <a:buChar char="•"/>
              <a:defRPr/>
            </a:lvl9pPr>
          </a:lstStyle>
          <a:p>
            <a:endParaRPr dirty="0"/>
          </a:p>
        </p:txBody>
      </p:sp>
      <p:sp>
        <p:nvSpPr>
          <p:cNvPr id="27" name="Google Shape;27;p3"/>
          <p:cNvSpPr txBox="1">
            <a:spLocks noGrp="1"/>
          </p:cNvSpPr>
          <p:nvPr>
            <p:ph type="dt" idx="10"/>
          </p:nvPr>
        </p:nvSpPr>
        <p:spPr>
          <a:xfrm>
            <a:off x="527382" y="6377281"/>
            <a:ext cx="5678421"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8" name="Google Shape;28;p3"/>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9" name="Google Shape;29;p3"/>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fld id="{00000000-1234-1234-1234-12341234123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userDrawn="1">
  <p:cSld name="TWO_OBJECTS">
    <p:spTree>
      <p:nvGrpSpPr>
        <p:cNvPr id="1" name="Shape 30"/>
        <p:cNvGrpSpPr/>
        <p:nvPr/>
      </p:nvGrpSpPr>
      <p:grpSpPr>
        <a:xfrm>
          <a:off x="0" y="0"/>
          <a:ext cx="0" cy="0"/>
          <a:chOff x="0" y="0"/>
          <a:chExt cx="0" cy="0"/>
        </a:xfrm>
      </p:grpSpPr>
      <p:sp>
        <p:nvSpPr>
          <p:cNvPr id="32" name="Google Shape;32;p4"/>
          <p:cNvSpPr txBox="1">
            <a:spLocks noGrp="1"/>
          </p:cNvSpPr>
          <p:nvPr>
            <p:ph type="body" idx="1"/>
          </p:nvPr>
        </p:nvSpPr>
        <p:spPr>
          <a:xfrm>
            <a:off x="315979" y="739833"/>
            <a:ext cx="5678421" cy="5386331"/>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dirty="0"/>
          </a:p>
        </p:txBody>
      </p:sp>
      <p:sp>
        <p:nvSpPr>
          <p:cNvPr id="33" name="Google Shape;33;p4"/>
          <p:cNvSpPr txBox="1">
            <a:spLocks noGrp="1"/>
          </p:cNvSpPr>
          <p:nvPr>
            <p:ph type="body" idx="2"/>
          </p:nvPr>
        </p:nvSpPr>
        <p:spPr>
          <a:xfrm>
            <a:off x="6266969" y="735834"/>
            <a:ext cx="5678421" cy="5386331"/>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dirty="0"/>
          </a:p>
        </p:txBody>
      </p:sp>
      <p:sp>
        <p:nvSpPr>
          <p:cNvPr id="34" name="Google Shape;34;p4"/>
          <p:cNvSpPr txBox="1">
            <a:spLocks noGrp="1"/>
          </p:cNvSpPr>
          <p:nvPr>
            <p:ph type="dt" idx="10"/>
          </p:nvPr>
        </p:nvSpPr>
        <p:spPr>
          <a:xfrm>
            <a:off x="527382" y="6377281"/>
            <a:ext cx="5678421"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5" name="Google Shape;35;p4"/>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4"/>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9pPr>
          </a:lstStyle>
          <a:p>
            <a:fld id="{00000000-1234-1234-1234-123412341234}" type="slidenum">
              <a:rPr lang="en-GB" smtClean="0"/>
              <a:pPr/>
              <a:t>‹#›</a:t>
            </a:fld>
            <a:endParaRPr lang="en-GB"/>
          </a:p>
        </p:txBody>
      </p:sp>
      <p:sp>
        <p:nvSpPr>
          <p:cNvPr id="10" name="Google Shape;12;p1">
            <a:extLst>
              <a:ext uri="{FF2B5EF4-FFF2-40B4-BE49-F238E27FC236}">
                <a16:creationId xmlns:a16="http://schemas.microsoft.com/office/drawing/2014/main" id="{8A23A360-D1F7-44B3-9691-6708915E881A}"/>
              </a:ext>
            </a:extLst>
          </p:cNvPr>
          <p:cNvSpPr/>
          <p:nvPr userDrawn="1"/>
        </p:nvSpPr>
        <p:spPr>
          <a:xfrm>
            <a:off x="-430" y="0"/>
            <a:ext cx="12192430" cy="581890"/>
          </a:xfrm>
          <a:prstGeom prst="rect">
            <a:avLst/>
          </a:prstGeom>
          <a:solidFill>
            <a:srgbClr val="E59900"/>
          </a:solidFill>
          <a:ln w="9525" cap="flat" cmpd="sng">
            <a:solidFill>
              <a:srgbClr val="E599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3200" b="0" i="0" u="none" strike="noStrike" cap="none" dirty="0">
              <a:solidFill>
                <a:schemeClr val="bg1"/>
              </a:solidFill>
              <a:latin typeface="Century Gothic"/>
              <a:ea typeface="Century Gothic"/>
              <a:cs typeface="Century Gothic"/>
              <a:sym typeface="Century Gothic"/>
            </a:endParaRPr>
          </a:p>
        </p:txBody>
      </p:sp>
      <p:sp>
        <p:nvSpPr>
          <p:cNvPr id="11" name="Google Shape;25;p3">
            <a:extLst>
              <a:ext uri="{FF2B5EF4-FFF2-40B4-BE49-F238E27FC236}">
                <a16:creationId xmlns:a16="http://schemas.microsoft.com/office/drawing/2014/main" id="{F73DF06B-AC76-487F-B53F-820BAFD093D0}"/>
              </a:ext>
            </a:extLst>
          </p:cNvPr>
          <p:cNvSpPr txBox="1">
            <a:spLocks noGrp="1"/>
          </p:cNvSpPr>
          <p:nvPr>
            <p:ph type="title"/>
          </p:nvPr>
        </p:nvSpPr>
        <p:spPr>
          <a:xfrm>
            <a:off x="277092" y="0"/>
            <a:ext cx="11668298" cy="58189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4400"/>
              <a:buNone/>
              <a:defRPr sz="3200">
                <a:solidFill>
                  <a:schemeClr val="bg1"/>
                </a:solidFill>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userDrawn="1">
  <p:cSld name="TWO_OBJECTS_WITH_TEXT">
    <p:spTree>
      <p:nvGrpSpPr>
        <p:cNvPr id="1" name="Shape 37"/>
        <p:cNvGrpSpPr/>
        <p:nvPr/>
      </p:nvGrpSpPr>
      <p:grpSpPr>
        <a:xfrm>
          <a:off x="0" y="0"/>
          <a:ext cx="0" cy="0"/>
          <a:chOff x="0" y="0"/>
          <a:chExt cx="0" cy="0"/>
        </a:xfrm>
      </p:grpSpPr>
      <p:sp>
        <p:nvSpPr>
          <p:cNvPr id="39" name="Google Shape;39;p5"/>
          <p:cNvSpPr txBox="1">
            <a:spLocks noGrp="1"/>
          </p:cNvSpPr>
          <p:nvPr>
            <p:ph type="body" idx="1"/>
          </p:nvPr>
        </p:nvSpPr>
        <p:spPr>
          <a:xfrm>
            <a:off x="330468" y="823277"/>
            <a:ext cx="564451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dirty="0"/>
          </a:p>
        </p:txBody>
      </p:sp>
      <p:sp>
        <p:nvSpPr>
          <p:cNvPr id="40" name="Google Shape;40;p5"/>
          <p:cNvSpPr txBox="1">
            <a:spLocks noGrp="1"/>
          </p:cNvSpPr>
          <p:nvPr>
            <p:ph type="body" idx="2"/>
          </p:nvPr>
        </p:nvSpPr>
        <p:spPr>
          <a:xfrm>
            <a:off x="351905" y="1604356"/>
            <a:ext cx="5644510" cy="4430367"/>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dirty="0"/>
          </a:p>
        </p:txBody>
      </p:sp>
      <p:sp>
        <p:nvSpPr>
          <p:cNvPr id="41" name="Google Shape;41;p5"/>
          <p:cNvSpPr txBox="1">
            <a:spLocks noGrp="1"/>
          </p:cNvSpPr>
          <p:nvPr>
            <p:ph type="body" idx="3"/>
          </p:nvPr>
        </p:nvSpPr>
        <p:spPr>
          <a:xfrm>
            <a:off x="6205803" y="823277"/>
            <a:ext cx="5646727"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dirty="0"/>
          </a:p>
        </p:txBody>
      </p:sp>
      <p:sp>
        <p:nvSpPr>
          <p:cNvPr id="42" name="Google Shape;42;p5"/>
          <p:cNvSpPr txBox="1">
            <a:spLocks noGrp="1"/>
          </p:cNvSpPr>
          <p:nvPr>
            <p:ph type="body" idx="4"/>
          </p:nvPr>
        </p:nvSpPr>
        <p:spPr>
          <a:xfrm>
            <a:off x="6193368" y="1604356"/>
            <a:ext cx="5646727" cy="4430367"/>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3" name="Google Shape;43;p5"/>
          <p:cNvSpPr txBox="1">
            <a:spLocks noGrp="1"/>
          </p:cNvSpPr>
          <p:nvPr>
            <p:ph type="dt" idx="10"/>
          </p:nvPr>
        </p:nvSpPr>
        <p:spPr>
          <a:xfrm>
            <a:off x="527382" y="6377281"/>
            <a:ext cx="5678421"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44" name="Google Shape;44;p5"/>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45" name="Google Shape;45;p5"/>
          <p:cNvSpPr txBox="1">
            <a:spLocks noGrp="1"/>
          </p:cNvSpPr>
          <p:nvPr>
            <p:ph type="sldNum" idx="12"/>
          </p:nvPr>
        </p:nvSpPr>
        <p:spPr>
          <a:xfrm>
            <a:off x="8995295"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9pPr>
          </a:lstStyle>
          <a:p>
            <a:fld id="{00000000-1234-1234-1234-123412341234}" type="slidenum">
              <a:rPr lang="en-GB" smtClean="0"/>
              <a:pPr/>
              <a:t>‹#›</a:t>
            </a:fld>
            <a:endParaRPr lang="en-GB"/>
          </a:p>
        </p:txBody>
      </p:sp>
      <p:sp>
        <p:nvSpPr>
          <p:cNvPr id="12" name="Google Shape;12;p1">
            <a:extLst>
              <a:ext uri="{FF2B5EF4-FFF2-40B4-BE49-F238E27FC236}">
                <a16:creationId xmlns:a16="http://schemas.microsoft.com/office/drawing/2014/main" id="{28798C5B-4C34-4888-A1D0-E2090DD481EE}"/>
              </a:ext>
            </a:extLst>
          </p:cNvPr>
          <p:cNvSpPr/>
          <p:nvPr userDrawn="1"/>
        </p:nvSpPr>
        <p:spPr>
          <a:xfrm>
            <a:off x="-430" y="0"/>
            <a:ext cx="12192430" cy="581890"/>
          </a:xfrm>
          <a:prstGeom prst="rect">
            <a:avLst/>
          </a:prstGeom>
          <a:solidFill>
            <a:srgbClr val="E59900"/>
          </a:solidFill>
          <a:ln w="9525" cap="flat" cmpd="sng">
            <a:solidFill>
              <a:srgbClr val="E599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3200" b="0" i="0" u="none" strike="noStrike" cap="none" dirty="0">
              <a:solidFill>
                <a:schemeClr val="bg1"/>
              </a:solidFill>
              <a:latin typeface="Century Gothic"/>
              <a:ea typeface="Century Gothic"/>
              <a:cs typeface="Century Gothic"/>
              <a:sym typeface="Century Gothic"/>
            </a:endParaRPr>
          </a:p>
        </p:txBody>
      </p:sp>
      <p:sp>
        <p:nvSpPr>
          <p:cNvPr id="13" name="Google Shape;25;p3">
            <a:extLst>
              <a:ext uri="{FF2B5EF4-FFF2-40B4-BE49-F238E27FC236}">
                <a16:creationId xmlns:a16="http://schemas.microsoft.com/office/drawing/2014/main" id="{8E67365B-415D-482B-8027-55569107EDB5}"/>
              </a:ext>
            </a:extLst>
          </p:cNvPr>
          <p:cNvSpPr txBox="1">
            <a:spLocks noGrp="1"/>
          </p:cNvSpPr>
          <p:nvPr>
            <p:ph type="title"/>
          </p:nvPr>
        </p:nvSpPr>
        <p:spPr>
          <a:xfrm>
            <a:off x="277092" y="0"/>
            <a:ext cx="11668298" cy="58189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4400"/>
              <a:buNone/>
              <a:defRPr sz="3200">
                <a:solidFill>
                  <a:schemeClr val="bg1"/>
                </a:solidFill>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userDrawn="1">
  <p:cSld name="TITLE_ONLY">
    <p:spTree>
      <p:nvGrpSpPr>
        <p:cNvPr id="1" name="Shape 46"/>
        <p:cNvGrpSpPr/>
        <p:nvPr/>
      </p:nvGrpSpPr>
      <p:grpSpPr>
        <a:xfrm>
          <a:off x="0" y="0"/>
          <a:ext cx="0" cy="0"/>
          <a:chOff x="0" y="0"/>
          <a:chExt cx="0" cy="0"/>
        </a:xfrm>
      </p:grpSpPr>
      <p:sp>
        <p:nvSpPr>
          <p:cNvPr id="48" name="Google Shape;48;p6"/>
          <p:cNvSpPr txBox="1">
            <a:spLocks noGrp="1"/>
          </p:cNvSpPr>
          <p:nvPr>
            <p:ph type="dt" idx="10"/>
          </p:nvPr>
        </p:nvSpPr>
        <p:spPr>
          <a:xfrm>
            <a:off x="527382" y="6377281"/>
            <a:ext cx="5678421"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49" name="Google Shape;49;p6"/>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50" name="Google Shape;50;p6"/>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9pPr>
          </a:lstStyle>
          <a:p>
            <a:fld id="{00000000-1234-1234-1234-123412341234}" type="slidenum">
              <a:rPr lang="en-GB" smtClean="0"/>
              <a:pPr/>
              <a:t>‹#›</a:t>
            </a:fld>
            <a:endParaRPr lang="en-GB"/>
          </a:p>
        </p:txBody>
      </p:sp>
      <p:sp>
        <p:nvSpPr>
          <p:cNvPr id="8" name="Google Shape;12;p1">
            <a:extLst>
              <a:ext uri="{FF2B5EF4-FFF2-40B4-BE49-F238E27FC236}">
                <a16:creationId xmlns:a16="http://schemas.microsoft.com/office/drawing/2014/main" id="{2B9EE0E8-F6E9-4603-BF61-9C24238CA2E7}"/>
              </a:ext>
            </a:extLst>
          </p:cNvPr>
          <p:cNvSpPr/>
          <p:nvPr userDrawn="1"/>
        </p:nvSpPr>
        <p:spPr>
          <a:xfrm>
            <a:off x="-430" y="0"/>
            <a:ext cx="12192430" cy="581890"/>
          </a:xfrm>
          <a:prstGeom prst="rect">
            <a:avLst/>
          </a:prstGeom>
          <a:solidFill>
            <a:srgbClr val="E59900"/>
          </a:solidFill>
          <a:ln w="9525" cap="flat" cmpd="sng">
            <a:solidFill>
              <a:srgbClr val="E599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3200" b="0" i="0" u="none" strike="noStrike" cap="none" dirty="0">
              <a:solidFill>
                <a:schemeClr val="bg1"/>
              </a:solidFill>
              <a:latin typeface="Century Gothic"/>
              <a:ea typeface="Century Gothic"/>
              <a:cs typeface="Century Gothic"/>
              <a:sym typeface="Century Gothic"/>
            </a:endParaRPr>
          </a:p>
        </p:txBody>
      </p:sp>
      <p:sp>
        <p:nvSpPr>
          <p:cNvPr id="9" name="Google Shape;25;p3">
            <a:extLst>
              <a:ext uri="{FF2B5EF4-FFF2-40B4-BE49-F238E27FC236}">
                <a16:creationId xmlns:a16="http://schemas.microsoft.com/office/drawing/2014/main" id="{03CAD6F7-C6FE-4B20-886B-B9FD2A2E42CA}"/>
              </a:ext>
            </a:extLst>
          </p:cNvPr>
          <p:cNvSpPr txBox="1">
            <a:spLocks noGrp="1"/>
          </p:cNvSpPr>
          <p:nvPr>
            <p:ph type="title"/>
          </p:nvPr>
        </p:nvSpPr>
        <p:spPr>
          <a:xfrm>
            <a:off x="277092" y="0"/>
            <a:ext cx="11668298" cy="58189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4400"/>
              <a:buNone/>
              <a:defRPr sz="3200">
                <a:solidFill>
                  <a:schemeClr val="bg1"/>
                </a:solidFill>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userDrawn="1">
  <p:cSld name="BLANK">
    <p:spTree>
      <p:nvGrpSpPr>
        <p:cNvPr id="1" name="Shape 51"/>
        <p:cNvGrpSpPr/>
        <p:nvPr/>
      </p:nvGrpSpPr>
      <p:grpSpPr>
        <a:xfrm>
          <a:off x="0" y="0"/>
          <a:ext cx="0" cy="0"/>
          <a:chOff x="0" y="0"/>
          <a:chExt cx="0" cy="0"/>
        </a:xfrm>
      </p:grpSpPr>
      <p:sp>
        <p:nvSpPr>
          <p:cNvPr id="52" name="Google Shape;52;p7"/>
          <p:cNvSpPr txBox="1">
            <a:spLocks noGrp="1"/>
          </p:cNvSpPr>
          <p:nvPr>
            <p:ph type="dt" idx="10"/>
          </p:nvPr>
        </p:nvSpPr>
        <p:spPr>
          <a:xfrm>
            <a:off x="527382" y="6377281"/>
            <a:ext cx="5678421"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53" name="Google Shape;53;p7"/>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54" name="Google Shape;54;p7"/>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9pPr>
          </a:lstStyle>
          <a:p>
            <a:fld id="{00000000-1234-1234-1234-123412341234}" type="slidenum">
              <a:rPr lang="en-GB" smtClean="0"/>
              <a:pPr/>
              <a:t>‹#›</a:t>
            </a:fld>
            <a:endParaRPr lang="en-GB"/>
          </a:p>
        </p:txBody>
      </p:sp>
      <p:sp>
        <p:nvSpPr>
          <p:cNvPr id="5" name="Google Shape;12;p1">
            <a:extLst>
              <a:ext uri="{FF2B5EF4-FFF2-40B4-BE49-F238E27FC236}">
                <a16:creationId xmlns:a16="http://schemas.microsoft.com/office/drawing/2014/main" id="{B86F0A70-098E-42E1-87F8-561E3D06DB91}"/>
              </a:ext>
            </a:extLst>
          </p:cNvPr>
          <p:cNvSpPr/>
          <p:nvPr userDrawn="1"/>
        </p:nvSpPr>
        <p:spPr>
          <a:xfrm>
            <a:off x="-430" y="0"/>
            <a:ext cx="12192430" cy="581890"/>
          </a:xfrm>
          <a:prstGeom prst="rect">
            <a:avLst/>
          </a:prstGeom>
          <a:solidFill>
            <a:srgbClr val="E59900"/>
          </a:solidFill>
          <a:ln w="9525" cap="flat" cmpd="sng">
            <a:solidFill>
              <a:srgbClr val="E599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3200" b="0" i="0" u="none" strike="noStrike" cap="none" dirty="0">
              <a:solidFill>
                <a:schemeClr val="bg1"/>
              </a:solidFill>
              <a:latin typeface="Century Gothic"/>
              <a:ea typeface="Century Gothic"/>
              <a:cs typeface="Century Gothic"/>
              <a:sym typeface="Century Gothic"/>
            </a:endParaRPr>
          </a:p>
        </p:txBody>
      </p:sp>
      <p:sp>
        <p:nvSpPr>
          <p:cNvPr id="6" name="Google Shape;25;p3">
            <a:extLst>
              <a:ext uri="{FF2B5EF4-FFF2-40B4-BE49-F238E27FC236}">
                <a16:creationId xmlns:a16="http://schemas.microsoft.com/office/drawing/2014/main" id="{DF1FAD05-037B-4A2D-A5B8-36A7ABD0F767}"/>
              </a:ext>
            </a:extLst>
          </p:cNvPr>
          <p:cNvSpPr txBox="1">
            <a:spLocks noGrp="1"/>
          </p:cNvSpPr>
          <p:nvPr>
            <p:ph type="title"/>
          </p:nvPr>
        </p:nvSpPr>
        <p:spPr>
          <a:xfrm>
            <a:off x="277092" y="0"/>
            <a:ext cx="11668298" cy="58189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4400"/>
              <a:buNone/>
              <a:defRPr sz="3200">
                <a:solidFill>
                  <a:schemeClr val="bg1"/>
                </a:solidFill>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5"/>
        <p:cNvGrpSpPr/>
        <p:nvPr/>
      </p:nvGrpSpPr>
      <p:grpSpPr>
        <a:xfrm>
          <a:off x="0" y="0"/>
          <a:ext cx="0" cy="0"/>
          <a:chOff x="0" y="0"/>
          <a:chExt cx="0" cy="0"/>
        </a:xfrm>
      </p:grpSpPr>
      <p:sp>
        <p:nvSpPr>
          <p:cNvPr id="56" name="Google Shape;56;p8"/>
          <p:cNvSpPr txBox="1">
            <a:spLocks noGrp="1"/>
          </p:cNvSpPr>
          <p:nvPr>
            <p:ph type="title"/>
          </p:nvPr>
        </p:nvSpPr>
        <p:spPr>
          <a:xfrm>
            <a:off x="609601" y="731836"/>
            <a:ext cx="4011084" cy="703264"/>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chemeClr val="dk1"/>
              </a:buClr>
              <a:buSzPts val="2000"/>
              <a:buFont typeface="Century Gothic"/>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7" name="Google Shape;57;p8"/>
          <p:cNvSpPr txBox="1">
            <a:spLocks noGrp="1"/>
          </p:cNvSpPr>
          <p:nvPr>
            <p:ph type="body" idx="1"/>
          </p:nvPr>
        </p:nvSpPr>
        <p:spPr>
          <a:xfrm>
            <a:off x="4766733" y="731836"/>
            <a:ext cx="6815667" cy="5394328"/>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dirty="0"/>
          </a:p>
        </p:txBody>
      </p:sp>
      <p:sp>
        <p:nvSpPr>
          <p:cNvPr id="58" name="Google Shape;58;p8"/>
          <p:cNvSpPr txBox="1">
            <a:spLocks noGrp="1"/>
          </p:cNvSpPr>
          <p:nvPr>
            <p:ph type="body" idx="2"/>
          </p:nvPr>
        </p:nvSpPr>
        <p:spPr>
          <a:xfrm>
            <a:off x="609601" y="1435101"/>
            <a:ext cx="4011084" cy="4691063"/>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59" name="Google Shape;59;p8"/>
          <p:cNvSpPr txBox="1">
            <a:spLocks noGrp="1"/>
          </p:cNvSpPr>
          <p:nvPr>
            <p:ph type="dt" idx="10"/>
          </p:nvPr>
        </p:nvSpPr>
        <p:spPr>
          <a:xfrm>
            <a:off x="527382" y="6377281"/>
            <a:ext cx="5678421"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60" name="Google Shape;60;p8"/>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61" name="Google Shape;61;p8"/>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9pPr>
          </a:lstStyle>
          <a:p>
            <a:fld id="{00000000-1234-1234-1234-123412341234}" type="slidenum">
              <a:rPr lang="en-GB" smtClean="0"/>
              <a:pPr/>
              <a:t>‹#›</a:t>
            </a:fld>
            <a:endParaRPr lang="en-GB"/>
          </a:p>
        </p:txBody>
      </p:sp>
      <p:sp>
        <p:nvSpPr>
          <p:cNvPr id="10" name="Google Shape;12;p1">
            <a:extLst>
              <a:ext uri="{FF2B5EF4-FFF2-40B4-BE49-F238E27FC236}">
                <a16:creationId xmlns:a16="http://schemas.microsoft.com/office/drawing/2014/main" id="{180ED487-8143-4A23-B5E3-08EE9562BEA9}"/>
              </a:ext>
            </a:extLst>
          </p:cNvPr>
          <p:cNvSpPr/>
          <p:nvPr userDrawn="1"/>
        </p:nvSpPr>
        <p:spPr>
          <a:xfrm>
            <a:off x="-430" y="0"/>
            <a:ext cx="12192430" cy="581890"/>
          </a:xfrm>
          <a:prstGeom prst="rect">
            <a:avLst/>
          </a:prstGeom>
          <a:solidFill>
            <a:srgbClr val="E59900"/>
          </a:solidFill>
          <a:ln w="9525" cap="flat" cmpd="sng">
            <a:solidFill>
              <a:srgbClr val="E599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3200" b="0" i="0" u="none" strike="noStrike" cap="none" dirty="0">
              <a:solidFill>
                <a:schemeClr val="bg1"/>
              </a:solidFill>
              <a:latin typeface="Century Gothic"/>
              <a:ea typeface="Century Gothic"/>
              <a:cs typeface="Century Gothic"/>
              <a:sym typeface="Century Gothic"/>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2"/>
        <p:cNvGrpSpPr/>
        <p:nvPr/>
      </p:nvGrpSpPr>
      <p:grpSpPr>
        <a:xfrm>
          <a:off x="0" y="0"/>
          <a:ext cx="0" cy="0"/>
          <a:chOff x="0" y="0"/>
          <a:chExt cx="0" cy="0"/>
        </a:xfrm>
      </p:grpSpPr>
      <p:sp>
        <p:nvSpPr>
          <p:cNvPr id="63" name="Google Shape;63;p9"/>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chemeClr val="dk1"/>
              </a:buClr>
              <a:buSzPts val="2000"/>
              <a:buFont typeface="Century Gothic"/>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9"/>
          <p:cNvSpPr>
            <a:spLocks noGrp="1"/>
          </p:cNvSpPr>
          <p:nvPr>
            <p:ph type="pic" idx="2"/>
          </p:nvPr>
        </p:nvSpPr>
        <p:spPr>
          <a:xfrm>
            <a:off x="2389717" y="612775"/>
            <a:ext cx="7315200" cy="41148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65" name="Google Shape;65;p9"/>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6" name="Google Shape;66;p9"/>
          <p:cNvSpPr txBox="1">
            <a:spLocks noGrp="1"/>
          </p:cNvSpPr>
          <p:nvPr>
            <p:ph type="dt" idx="10"/>
          </p:nvPr>
        </p:nvSpPr>
        <p:spPr>
          <a:xfrm>
            <a:off x="527382" y="6377281"/>
            <a:ext cx="5678421"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67" name="Google Shape;67;p9"/>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68" name="Google Shape;68;p9"/>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9pPr>
          </a:lstStyle>
          <a:p>
            <a:fld id="{00000000-1234-1234-1234-12341234123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userDrawn="1">
  <p:cSld name="VERTICAL_TEXT">
    <p:spTree>
      <p:nvGrpSpPr>
        <p:cNvPr id="1" name="Shape 69"/>
        <p:cNvGrpSpPr/>
        <p:nvPr/>
      </p:nvGrpSpPr>
      <p:grpSpPr>
        <a:xfrm>
          <a:off x="0" y="0"/>
          <a:ext cx="0" cy="0"/>
          <a:chOff x="0" y="0"/>
          <a:chExt cx="0" cy="0"/>
        </a:xfrm>
      </p:grpSpPr>
      <p:sp>
        <p:nvSpPr>
          <p:cNvPr id="71" name="Google Shape;71;p10"/>
          <p:cNvSpPr txBox="1">
            <a:spLocks noGrp="1"/>
          </p:cNvSpPr>
          <p:nvPr>
            <p:ph type="body" idx="1"/>
          </p:nvPr>
        </p:nvSpPr>
        <p:spPr>
          <a:xfrm rot="5400000">
            <a:off x="3436991" y="-2298142"/>
            <a:ext cx="5420546" cy="11596256"/>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dirty="0"/>
          </a:p>
        </p:txBody>
      </p:sp>
      <p:sp>
        <p:nvSpPr>
          <p:cNvPr id="72" name="Google Shape;72;p10"/>
          <p:cNvSpPr txBox="1">
            <a:spLocks noGrp="1"/>
          </p:cNvSpPr>
          <p:nvPr>
            <p:ph type="dt" idx="10"/>
          </p:nvPr>
        </p:nvSpPr>
        <p:spPr>
          <a:xfrm>
            <a:off x="527382" y="6377281"/>
            <a:ext cx="5678421"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73" name="Google Shape;73;p10"/>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74" name="Google Shape;74;p10"/>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entury Gothic"/>
                <a:ea typeface="Century Gothic"/>
                <a:cs typeface="Century Gothic"/>
                <a:sym typeface="Century Gothic"/>
              </a:defRPr>
            </a:lvl9pPr>
          </a:lstStyle>
          <a:p>
            <a:fld id="{00000000-1234-1234-1234-123412341234}" type="slidenum">
              <a:rPr lang="en-GB" smtClean="0"/>
              <a:pPr/>
              <a:t>‹#›</a:t>
            </a:fld>
            <a:endParaRPr lang="en-GB"/>
          </a:p>
        </p:txBody>
      </p:sp>
      <p:sp>
        <p:nvSpPr>
          <p:cNvPr id="9" name="Google Shape;12;p1">
            <a:extLst>
              <a:ext uri="{FF2B5EF4-FFF2-40B4-BE49-F238E27FC236}">
                <a16:creationId xmlns:a16="http://schemas.microsoft.com/office/drawing/2014/main" id="{DA538C18-77BF-40A2-B576-7C6FF0294E81}"/>
              </a:ext>
            </a:extLst>
          </p:cNvPr>
          <p:cNvSpPr/>
          <p:nvPr userDrawn="1"/>
        </p:nvSpPr>
        <p:spPr>
          <a:xfrm>
            <a:off x="-430" y="0"/>
            <a:ext cx="12192430" cy="581890"/>
          </a:xfrm>
          <a:prstGeom prst="rect">
            <a:avLst/>
          </a:prstGeom>
          <a:solidFill>
            <a:srgbClr val="E59900"/>
          </a:solidFill>
          <a:ln w="9525" cap="flat" cmpd="sng">
            <a:solidFill>
              <a:srgbClr val="E599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3200" b="0" i="0" u="none" strike="noStrike" cap="none" dirty="0">
              <a:solidFill>
                <a:schemeClr val="bg1"/>
              </a:solidFill>
              <a:latin typeface="Century Gothic"/>
              <a:ea typeface="Century Gothic"/>
              <a:cs typeface="Century Gothic"/>
              <a:sym typeface="Century Gothic"/>
            </a:endParaRPr>
          </a:p>
        </p:txBody>
      </p:sp>
      <p:sp>
        <p:nvSpPr>
          <p:cNvPr id="10" name="Google Shape;25;p3">
            <a:extLst>
              <a:ext uri="{FF2B5EF4-FFF2-40B4-BE49-F238E27FC236}">
                <a16:creationId xmlns:a16="http://schemas.microsoft.com/office/drawing/2014/main" id="{FC39A7AE-EE23-40B9-884D-D05E7B3BE708}"/>
              </a:ext>
            </a:extLst>
          </p:cNvPr>
          <p:cNvSpPr txBox="1">
            <a:spLocks noGrp="1"/>
          </p:cNvSpPr>
          <p:nvPr>
            <p:ph type="title"/>
          </p:nvPr>
        </p:nvSpPr>
        <p:spPr>
          <a:xfrm>
            <a:off x="277092" y="0"/>
            <a:ext cx="11668298" cy="58189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4400"/>
              <a:buNone/>
              <a:defRPr sz="3200">
                <a:solidFill>
                  <a:schemeClr val="bg1"/>
                </a:solidFill>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1" name="Google Shape;11;p1"/>
          <p:cNvSpPr txBox="1">
            <a:spLocks noGrp="1"/>
          </p:cNvSpPr>
          <p:nvPr>
            <p:ph type="body" idx="1"/>
          </p:nvPr>
        </p:nvSpPr>
        <p:spPr>
          <a:xfrm>
            <a:off x="360777" y="872836"/>
            <a:ext cx="11470016" cy="5233017"/>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entury Gothic"/>
                <a:ea typeface="Century Gothic"/>
                <a:cs typeface="Century Gothic"/>
                <a:sym typeface="Century Gothic"/>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9pPr>
          </a:lstStyle>
          <a:p>
            <a:endParaRPr dirty="0"/>
          </a:p>
        </p:txBody>
      </p:sp>
      <p:sp>
        <p:nvSpPr>
          <p:cNvPr id="12" name="Google Shape;12;p1"/>
          <p:cNvSpPr/>
          <p:nvPr userDrawn="1"/>
        </p:nvSpPr>
        <p:spPr>
          <a:xfrm>
            <a:off x="-430" y="6276110"/>
            <a:ext cx="12192430" cy="581890"/>
          </a:xfrm>
          <a:prstGeom prst="rect">
            <a:avLst/>
          </a:prstGeom>
          <a:solidFill>
            <a:srgbClr val="E59900"/>
          </a:solidFill>
          <a:ln w="9525" cap="flat" cmpd="sng">
            <a:solidFill>
              <a:srgbClr val="E599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3" name="Google Shape;13;p1"/>
          <p:cNvSpPr txBox="1"/>
          <p:nvPr/>
        </p:nvSpPr>
        <p:spPr>
          <a:xfrm>
            <a:off x="8246225" y="6379966"/>
            <a:ext cx="3833391"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800" b="0" i="0" u="none" strike="noStrike" cap="none" dirty="0">
                <a:solidFill>
                  <a:schemeClr val="bg1"/>
                </a:solidFill>
                <a:latin typeface="Century Gothic"/>
                <a:ea typeface="Century Gothic"/>
                <a:cs typeface="Century Gothic"/>
                <a:sym typeface="Century Gothic"/>
              </a:rPr>
              <a:t>www.computerscienceuk.com</a:t>
            </a:r>
            <a:endParaRPr sz="1800" b="0" i="0" u="none" strike="noStrike" cap="none" dirty="0">
              <a:solidFill>
                <a:schemeClr val="bg1"/>
              </a:solidFill>
              <a:latin typeface="Century Gothic"/>
              <a:ea typeface="Century Gothic"/>
              <a:cs typeface="Century Gothic"/>
              <a:sym typeface="Century Gothic"/>
            </a:endParaRPr>
          </a:p>
        </p:txBody>
      </p:sp>
      <p:sp>
        <p:nvSpPr>
          <p:cNvPr id="16" name="Google Shape;16;p1"/>
          <p:cNvSpPr txBox="1"/>
          <p:nvPr/>
        </p:nvSpPr>
        <p:spPr>
          <a:xfrm>
            <a:off x="1169271" y="6392978"/>
            <a:ext cx="2844800"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800" b="0" i="0" u="none" strike="noStrike" cap="none" dirty="0">
                <a:solidFill>
                  <a:schemeClr val="bg1"/>
                </a:solidFill>
                <a:latin typeface="Century Gothic"/>
                <a:ea typeface="Century Gothic"/>
                <a:cs typeface="Century Gothic"/>
                <a:sym typeface="Century Gothic"/>
              </a:rPr>
              <a:t>Computer Science UK</a:t>
            </a:r>
            <a:endParaRPr sz="2000" b="0" i="0" u="none" strike="noStrike" cap="none" dirty="0">
              <a:solidFill>
                <a:schemeClr val="bg1"/>
              </a:solidFill>
              <a:latin typeface="Arial"/>
              <a:ea typeface="Arial"/>
              <a:cs typeface="Arial"/>
              <a:sym typeface="Arial"/>
            </a:endParaRPr>
          </a:p>
        </p:txBody>
      </p:sp>
      <p:pic>
        <p:nvPicPr>
          <p:cNvPr id="5" name="Picture 4">
            <a:extLst>
              <a:ext uri="{FF2B5EF4-FFF2-40B4-BE49-F238E27FC236}">
                <a16:creationId xmlns:a16="http://schemas.microsoft.com/office/drawing/2014/main" id="{F1D0EA0B-C6BA-4EB4-AC99-54FEE64FEF45}"/>
              </a:ext>
            </a:extLst>
          </p:cNvPr>
          <p:cNvPicPr>
            <a:picLocks noChangeAspect="1"/>
          </p:cNvPicPr>
          <p:nvPr userDrawn="1"/>
        </p:nvPicPr>
        <p:blipFill>
          <a:blip r:embed="rId12"/>
          <a:stretch>
            <a:fillRect/>
          </a:stretch>
        </p:blipFill>
        <p:spPr>
          <a:xfrm>
            <a:off x="650501" y="6372797"/>
            <a:ext cx="518770" cy="388516"/>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1" i="0" u="none" strike="noStrike" cap="none">
          <a:solidFill>
            <a:schemeClr val="tx1"/>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25400" marR="0" lvl="0"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oder.computerscienceuk.com/coder/y8kW/"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oder.computerscienceuk.com/coder/VmZ1/"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oder.computerscienceuk.com/coder/LgB4/" TargetMode="Externa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oder.computerscienceuk.com/coder/Y6Yp/"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coder.computerscienceuk.com/coder/Y6Yp/"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coder.computerscienceuk.com/coder/58wR/"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coder.computerscienceuk.com/coder/58wR/"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coder.computerscienceuk.com/coder/k5jX/"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coder.computerscienceuk.com/coder/nZml/"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oder.computerscienceuk.com/coder/vgJr/"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oder.computerscienceuk.com/coder/wjgw/"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oder.computerscienceuk.com/coder/xGj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2"/>
          <p:cNvSpPr txBox="1"/>
          <p:nvPr/>
        </p:nvSpPr>
        <p:spPr>
          <a:xfrm>
            <a:off x="626893" y="3942601"/>
            <a:ext cx="10938214" cy="1685841"/>
          </a:xfrm>
          <a:prstGeom prst="rect">
            <a:avLst/>
          </a:prstGeom>
          <a:noFill/>
          <a:ln>
            <a:noFill/>
          </a:ln>
        </p:spPr>
        <p:txBody>
          <a:bodyPr spcFirstLastPara="1" wrap="square" lIns="91425" tIns="45700" rIns="91425" bIns="45700" anchor="t" anchorCtr="0">
            <a:noAutofit/>
          </a:bodyPr>
          <a:lstStyle/>
          <a:p>
            <a:pPr algn="ctr">
              <a:buClr>
                <a:schemeClr val="dk1"/>
              </a:buClr>
              <a:buSzPts val="4000"/>
            </a:pPr>
            <a:r>
              <a:rPr lang="en-GB" sz="4000" b="1" dirty="0">
                <a:solidFill>
                  <a:schemeClr val="dk1"/>
                </a:solidFill>
                <a:latin typeface="Century Gothic"/>
                <a:ea typeface="Century Gothic"/>
                <a:cs typeface="Century Gothic"/>
                <a:sym typeface="Century Gothic"/>
              </a:rPr>
              <a:t>Procedural Python:</a:t>
            </a:r>
          </a:p>
          <a:p>
            <a:pPr algn="ctr">
              <a:buClr>
                <a:schemeClr val="dk1"/>
              </a:buClr>
              <a:buSzPts val="4000"/>
            </a:pPr>
            <a:r>
              <a:rPr lang="en-GB" sz="4000" b="1" dirty="0">
                <a:solidFill>
                  <a:schemeClr val="dk1"/>
                </a:solidFill>
                <a:latin typeface="Century Gothic"/>
                <a:ea typeface="Century Gothic"/>
                <a:cs typeface="Century Gothic"/>
                <a:sym typeface="Century Gothic"/>
              </a:rPr>
              <a:t>Subroutines (Procedures and Functions)</a:t>
            </a:r>
            <a:endParaRPr sz="4000" b="1" dirty="0">
              <a:solidFill>
                <a:schemeClr val="dk1"/>
              </a:solidFill>
              <a:latin typeface="Century Gothic"/>
              <a:ea typeface="Century Gothic"/>
              <a:cs typeface="Century Gothic"/>
              <a:sym typeface="Century Gothic"/>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2A7D0B7-C655-4B05-B3B3-9BA8D2169FF4}"/>
              </a:ext>
            </a:extLst>
          </p:cNvPr>
          <p:cNvPicPr>
            <a:picLocks noChangeAspect="1"/>
          </p:cNvPicPr>
          <p:nvPr/>
        </p:nvPicPr>
        <p:blipFill>
          <a:blip r:embed="rId2"/>
          <a:stretch>
            <a:fillRect/>
          </a:stretch>
        </p:blipFill>
        <p:spPr>
          <a:xfrm>
            <a:off x="6096000" y="3469706"/>
            <a:ext cx="5151105" cy="1479813"/>
          </a:xfrm>
          <a:prstGeom prst="rect">
            <a:avLst/>
          </a:prstGeom>
        </p:spPr>
      </p:pic>
      <p:sp>
        <p:nvSpPr>
          <p:cNvPr id="3" name="Content Placeholder 2"/>
          <p:cNvSpPr>
            <a:spLocks noGrp="1"/>
          </p:cNvSpPr>
          <p:nvPr>
            <p:ph idx="1"/>
          </p:nvPr>
        </p:nvSpPr>
        <p:spPr>
          <a:xfrm>
            <a:off x="232651" y="772558"/>
            <a:ext cx="11690060" cy="1386052"/>
          </a:xfrm>
          <a:ln>
            <a:noFill/>
          </a:ln>
        </p:spPr>
        <p:style>
          <a:lnRef idx="2">
            <a:schemeClr val="accent3"/>
          </a:lnRef>
          <a:fillRef idx="1">
            <a:schemeClr val="lt1"/>
          </a:fillRef>
          <a:effectRef idx="0">
            <a:schemeClr val="accent3"/>
          </a:effectRef>
          <a:fontRef idx="minor">
            <a:schemeClr val="dk1"/>
          </a:fontRef>
        </p:style>
        <p:txBody>
          <a:bodyPr>
            <a:normAutofit/>
          </a:bodyPr>
          <a:lstStyle/>
          <a:p>
            <a:pPr marL="0" indent="0">
              <a:buNone/>
            </a:pPr>
            <a:r>
              <a:rPr lang="en-GB" sz="2800" b="1" dirty="0">
                <a:latin typeface="+mj-lt"/>
              </a:rPr>
              <a:t>Local Variables and Procedures</a:t>
            </a:r>
          </a:p>
          <a:p>
            <a:pPr marL="0" indent="0">
              <a:buNone/>
            </a:pPr>
            <a:endParaRPr lang="en-GB" sz="1000" dirty="0">
              <a:latin typeface="+mj-lt"/>
            </a:endParaRPr>
          </a:p>
          <a:p>
            <a:pPr marL="0" indent="0">
              <a:buNone/>
            </a:pPr>
            <a:r>
              <a:rPr lang="en-GB" sz="2000" dirty="0">
                <a:latin typeface="+mj-lt"/>
              </a:rPr>
              <a:t>If a subroutine doesn’t assign its own variable, the subroutine will use the global variable:</a:t>
            </a:r>
          </a:p>
        </p:txBody>
      </p:sp>
      <p:sp>
        <p:nvSpPr>
          <p:cNvPr id="8" name="TextBox 7"/>
          <p:cNvSpPr txBox="1"/>
          <p:nvPr/>
        </p:nvSpPr>
        <p:spPr>
          <a:xfrm>
            <a:off x="7890729" y="2997949"/>
            <a:ext cx="1561646" cy="307777"/>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GB" dirty="0">
                <a:latin typeface="+mj-lt"/>
              </a:rPr>
              <a:t>Global Variable</a:t>
            </a:r>
          </a:p>
        </p:txBody>
      </p:sp>
      <p:sp>
        <p:nvSpPr>
          <p:cNvPr id="10" name="TextBox 9"/>
          <p:cNvSpPr txBox="1"/>
          <p:nvPr/>
        </p:nvSpPr>
        <p:spPr>
          <a:xfrm>
            <a:off x="4811662" y="3845492"/>
            <a:ext cx="1020932" cy="52322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GB" dirty="0">
                <a:latin typeface="+mj-lt"/>
              </a:rPr>
              <a:t>Global Variable</a:t>
            </a:r>
          </a:p>
        </p:txBody>
      </p:sp>
      <p:sp>
        <p:nvSpPr>
          <p:cNvPr id="19" name="TextBox 18"/>
          <p:cNvSpPr txBox="1"/>
          <p:nvPr/>
        </p:nvSpPr>
        <p:spPr>
          <a:xfrm>
            <a:off x="887486" y="2639953"/>
            <a:ext cx="3593249" cy="3139321"/>
          </a:xfrm>
          <a:prstGeom prst="rect">
            <a:avLst/>
          </a:prstGeom>
          <a:noFill/>
        </p:spPr>
        <p:txBody>
          <a:bodyPr wrap="square" rtlCol="0">
            <a:spAutoFit/>
          </a:bodyPr>
          <a:lstStyle/>
          <a:p>
            <a:r>
              <a:rPr lang="en-GB" sz="1800" dirty="0">
                <a:latin typeface="+mj-lt"/>
              </a:rPr>
              <a:t>Here a </a:t>
            </a:r>
            <a:r>
              <a:rPr lang="en-GB" sz="1800" b="1" dirty="0">
                <a:latin typeface="+mj-lt"/>
              </a:rPr>
              <a:t>global</a:t>
            </a:r>
            <a:r>
              <a:rPr lang="en-GB" sz="1800" dirty="0">
                <a:latin typeface="+mj-lt"/>
              </a:rPr>
              <a:t> variable is </a:t>
            </a:r>
            <a:r>
              <a:rPr lang="en-GB" sz="1800" b="1" dirty="0">
                <a:latin typeface="+mj-lt"/>
              </a:rPr>
              <a:t>first</a:t>
            </a:r>
            <a:r>
              <a:rPr lang="en-GB" sz="1800" dirty="0">
                <a:latin typeface="+mj-lt"/>
              </a:rPr>
              <a:t> </a:t>
            </a:r>
            <a:r>
              <a:rPr lang="en-GB" sz="1800" b="1" dirty="0">
                <a:latin typeface="+mj-lt"/>
              </a:rPr>
              <a:t>being assigned</a:t>
            </a:r>
            <a:r>
              <a:rPr lang="en-GB" sz="1800" dirty="0">
                <a:latin typeface="+mj-lt"/>
              </a:rPr>
              <a:t>, as the assignment is the </a:t>
            </a:r>
            <a:r>
              <a:rPr lang="en-GB" sz="1800" b="1" dirty="0">
                <a:latin typeface="+mj-lt"/>
              </a:rPr>
              <a:t>first line </a:t>
            </a:r>
            <a:r>
              <a:rPr lang="en-GB" sz="1800" dirty="0">
                <a:latin typeface="+mj-lt"/>
              </a:rPr>
              <a:t>of the </a:t>
            </a:r>
            <a:r>
              <a:rPr lang="en-GB" sz="1800" b="1" dirty="0">
                <a:latin typeface="+mj-lt"/>
              </a:rPr>
              <a:t>main program</a:t>
            </a:r>
            <a:r>
              <a:rPr lang="en-GB" sz="1800" dirty="0">
                <a:latin typeface="+mj-lt"/>
              </a:rPr>
              <a:t>.</a:t>
            </a:r>
          </a:p>
          <a:p>
            <a:endParaRPr lang="en-GB" sz="1800" dirty="0">
              <a:latin typeface="+mj-lt"/>
            </a:endParaRPr>
          </a:p>
          <a:p>
            <a:r>
              <a:rPr lang="en-GB" sz="1800" dirty="0">
                <a:latin typeface="+mj-lt"/>
              </a:rPr>
              <a:t>Then, the </a:t>
            </a:r>
            <a:r>
              <a:rPr lang="en-GB" sz="1800" b="1" dirty="0">
                <a:latin typeface="+mj-lt"/>
              </a:rPr>
              <a:t>subroutine is called</a:t>
            </a:r>
            <a:r>
              <a:rPr lang="en-GB" sz="1800" dirty="0">
                <a:latin typeface="+mj-lt"/>
              </a:rPr>
              <a:t>. </a:t>
            </a:r>
          </a:p>
          <a:p>
            <a:endParaRPr lang="en-GB" sz="1800" dirty="0">
              <a:latin typeface="+mj-lt"/>
            </a:endParaRPr>
          </a:p>
          <a:p>
            <a:r>
              <a:rPr lang="en-GB" sz="1800" dirty="0">
                <a:latin typeface="+mj-lt"/>
              </a:rPr>
              <a:t>And </a:t>
            </a:r>
            <a:r>
              <a:rPr lang="en-GB" sz="1800" b="1" dirty="0">
                <a:latin typeface="+mj-lt"/>
              </a:rPr>
              <a:t>because</a:t>
            </a:r>
            <a:r>
              <a:rPr lang="en-GB" sz="1800" dirty="0">
                <a:latin typeface="+mj-lt"/>
              </a:rPr>
              <a:t> the subroutine </a:t>
            </a:r>
            <a:r>
              <a:rPr lang="en-GB" sz="1800" b="1" dirty="0">
                <a:latin typeface="+mj-lt"/>
              </a:rPr>
              <a:t>doesn’t assign its own variable</a:t>
            </a:r>
            <a:r>
              <a:rPr lang="en-GB" sz="1800" dirty="0">
                <a:latin typeface="+mj-lt"/>
              </a:rPr>
              <a:t>, it </a:t>
            </a:r>
            <a:r>
              <a:rPr lang="en-GB" sz="1800" b="1" dirty="0">
                <a:latin typeface="+mj-lt"/>
              </a:rPr>
              <a:t>uses</a:t>
            </a:r>
            <a:r>
              <a:rPr lang="en-GB" sz="1800" dirty="0">
                <a:latin typeface="+mj-lt"/>
              </a:rPr>
              <a:t> the </a:t>
            </a:r>
            <a:r>
              <a:rPr lang="en-GB" sz="1800" b="1" dirty="0">
                <a:latin typeface="+mj-lt"/>
              </a:rPr>
              <a:t>global</a:t>
            </a:r>
            <a:r>
              <a:rPr lang="en-GB" sz="1800" dirty="0">
                <a:latin typeface="+mj-lt"/>
              </a:rPr>
              <a:t> variable </a:t>
            </a:r>
            <a:r>
              <a:rPr lang="en-GB" sz="1800" b="1" dirty="0">
                <a:latin typeface="+mj-lt"/>
              </a:rPr>
              <a:t>‘var’</a:t>
            </a:r>
            <a:r>
              <a:rPr lang="en-GB" sz="1800" dirty="0">
                <a:latin typeface="+mj-lt"/>
              </a:rPr>
              <a:t>.</a:t>
            </a:r>
          </a:p>
        </p:txBody>
      </p:sp>
      <p:sp>
        <p:nvSpPr>
          <p:cNvPr id="14" name="Title 1"/>
          <p:cNvSpPr>
            <a:spLocks noGrp="1"/>
          </p:cNvSpPr>
          <p:nvPr>
            <p:ph type="title"/>
          </p:nvPr>
        </p:nvSpPr>
        <p:spPr>
          <a:xfrm>
            <a:off x="2013989" y="-1"/>
            <a:ext cx="8496944" cy="577049"/>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Procedures</a:t>
            </a:r>
          </a:p>
        </p:txBody>
      </p:sp>
      <p:sp>
        <p:nvSpPr>
          <p:cNvPr id="4" name="Rectangle 3">
            <a:extLst>
              <a:ext uri="{FF2B5EF4-FFF2-40B4-BE49-F238E27FC236}">
                <a16:creationId xmlns:a16="http://schemas.microsoft.com/office/drawing/2014/main" id="{2B5121C2-D602-41A8-B7D0-D4AF50422F8E}"/>
              </a:ext>
            </a:extLst>
          </p:cNvPr>
          <p:cNvSpPr/>
          <p:nvPr/>
        </p:nvSpPr>
        <p:spPr>
          <a:xfrm>
            <a:off x="8110449" y="5920256"/>
            <a:ext cx="3812262" cy="261610"/>
          </a:xfrm>
          <a:prstGeom prst="rect">
            <a:avLst/>
          </a:prstGeom>
        </p:spPr>
        <p:txBody>
          <a:bodyPr wrap="none">
            <a:spAutoFit/>
          </a:bodyPr>
          <a:lstStyle/>
          <a:p>
            <a:r>
              <a:rPr lang="en-GB" sz="1100" dirty="0">
                <a:latin typeface="+mj-lt"/>
                <a:hlinkClick r:id="rId3"/>
              </a:rPr>
              <a:t>https://coder.computerscienceuk.com/coder/y8kW/</a:t>
            </a:r>
            <a:endParaRPr lang="en-GB" sz="1100" dirty="0">
              <a:latin typeface="+mj-lt"/>
            </a:endParaRPr>
          </a:p>
        </p:txBody>
      </p:sp>
      <p:sp>
        <p:nvSpPr>
          <p:cNvPr id="5" name="Freeform: Shape 4">
            <a:extLst>
              <a:ext uri="{FF2B5EF4-FFF2-40B4-BE49-F238E27FC236}">
                <a16:creationId xmlns:a16="http://schemas.microsoft.com/office/drawing/2014/main" id="{4564A298-3909-4340-A2D6-EB827206FADB}"/>
              </a:ext>
            </a:extLst>
          </p:cNvPr>
          <p:cNvSpPr/>
          <p:nvPr/>
        </p:nvSpPr>
        <p:spPr>
          <a:xfrm>
            <a:off x="7707628" y="3291348"/>
            <a:ext cx="941033" cy="648070"/>
          </a:xfrm>
          <a:custGeom>
            <a:avLst/>
            <a:gdLst>
              <a:gd name="connsiteX0" fmla="*/ 941033 w 941033"/>
              <a:gd name="connsiteY0" fmla="*/ 0 h 648070"/>
              <a:gd name="connsiteX1" fmla="*/ 745724 w 941033"/>
              <a:gd name="connsiteY1" fmla="*/ 532660 h 648070"/>
              <a:gd name="connsiteX2" fmla="*/ 0 w 941033"/>
              <a:gd name="connsiteY2" fmla="*/ 648070 h 648070"/>
            </a:gdLst>
            <a:ahLst/>
            <a:cxnLst>
              <a:cxn ang="0">
                <a:pos x="connsiteX0" y="connsiteY0"/>
              </a:cxn>
              <a:cxn ang="0">
                <a:pos x="connsiteX1" y="connsiteY1"/>
              </a:cxn>
              <a:cxn ang="0">
                <a:pos x="connsiteX2" y="connsiteY2"/>
              </a:cxn>
            </a:cxnLst>
            <a:rect l="l" t="t" r="r" b="b"/>
            <a:pathLst>
              <a:path w="941033" h="648070">
                <a:moveTo>
                  <a:pt x="941033" y="0"/>
                </a:moveTo>
                <a:cubicBezTo>
                  <a:pt x="921798" y="212324"/>
                  <a:pt x="902563" y="424648"/>
                  <a:pt x="745724" y="532660"/>
                </a:cubicBezTo>
                <a:cubicBezTo>
                  <a:pt x="588885" y="640672"/>
                  <a:pt x="294442" y="644371"/>
                  <a:pt x="0" y="648070"/>
                </a:cubicBezTo>
              </a:path>
            </a:pathLst>
          </a:cu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7" name="Freeform: Shape 6">
            <a:extLst>
              <a:ext uri="{FF2B5EF4-FFF2-40B4-BE49-F238E27FC236}">
                <a16:creationId xmlns:a16="http://schemas.microsoft.com/office/drawing/2014/main" id="{07CA1D8D-C42B-4AAA-81DA-9804E7E54E4F}"/>
              </a:ext>
            </a:extLst>
          </p:cNvPr>
          <p:cNvSpPr/>
          <p:nvPr/>
        </p:nvSpPr>
        <p:spPr>
          <a:xfrm>
            <a:off x="5452700" y="4374423"/>
            <a:ext cx="807868" cy="160660"/>
          </a:xfrm>
          <a:custGeom>
            <a:avLst/>
            <a:gdLst>
              <a:gd name="connsiteX0" fmla="*/ 0 w 807868"/>
              <a:gd name="connsiteY0" fmla="*/ 0 h 160660"/>
              <a:gd name="connsiteX1" fmla="*/ 239697 w 807868"/>
              <a:gd name="connsiteY1" fmla="*/ 150921 h 160660"/>
              <a:gd name="connsiteX2" fmla="*/ 807868 w 807868"/>
              <a:gd name="connsiteY2" fmla="*/ 133166 h 160660"/>
            </a:gdLst>
            <a:ahLst/>
            <a:cxnLst>
              <a:cxn ang="0">
                <a:pos x="connsiteX0" y="connsiteY0"/>
              </a:cxn>
              <a:cxn ang="0">
                <a:pos x="connsiteX1" y="connsiteY1"/>
              </a:cxn>
              <a:cxn ang="0">
                <a:pos x="connsiteX2" y="connsiteY2"/>
              </a:cxn>
            </a:cxnLst>
            <a:rect l="l" t="t" r="r" b="b"/>
            <a:pathLst>
              <a:path w="807868" h="160660">
                <a:moveTo>
                  <a:pt x="0" y="0"/>
                </a:moveTo>
                <a:cubicBezTo>
                  <a:pt x="52526" y="64363"/>
                  <a:pt x="105052" y="128727"/>
                  <a:pt x="239697" y="150921"/>
                </a:cubicBezTo>
                <a:cubicBezTo>
                  <a:pt x="374342" y="173115"/>
                  <a:pt x="591105" y="153140"/>
                  <a:pt x="807868" y="133166"/>
                </a:cubicBezTo>
              </a:path>
            </a:pathLst>
          </a:cu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375059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xEl>
                                              <p:pRg st="0" end="0"/>
                                            </p:txEl>
                                          </p:spTgt>
                                        </p:tgtEl>
                                        <p:attrNameLst>
                                          <p:attrName>style.visibility</p:attrName>
                                        </p:attrNameLst>
                                      </p:cBhvr>
                                      <p:to>
                                        <p:strVal val="visible"/>
                                      </p:to>
                                    </p:set>
                                    <p:anim calcmode="lin" valueType="num">
                                      <p:cBhvr additive="base">
                                        <p:cTn id="13"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9">
                                            <p:txEl>
                                              <p:pRg st="2" end="2"/>
                                            </p:txEl>
                                          </p:spTgt>
                                        </p:tgtEl>
                                        <p:attrNameLst>
                                          <p:attrName>style.visibility</p:attrName>
                                        </p:attrNameLst>
                                      </p:cBhvr>
                                      <p:to>
                                        <p:strVal val="visible"/>
                                      </p:to>
                                    </p:set>
                                    <p:anim calcmode="lin" valueType="num">
                                      <p:cBhvr additive="base">
                                        <p:cTn id="27" dur="500" fill="hold"/>
                                        <p:tgtEl>
                                          <p:spTgt spid="19">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9">
                                            <p:txEl>
                                              <p:pRg st="4" end="4"/>
                                            </p:txEl>
                                          </p:spTgt>
                                        </p:tgtEl>
                                        <p:attrNameLst>
                                          <p:attrName>style.visibility</p:attrName>
                                        </p:attrNameLst>
                                      </p:cBhvr>
                                      <p:to>
                                        <p:strVal val="visible"/>
                                      </p:to>
                                    </p:set>
                                    <p:anim calcmode="lin" valueType="num">
                                      <p:cBhvr additive="base">
                                        <p:cTn id="33" dur="500" fill="hold"/>
                                        <p:tgtEl>
                                          <p:spTgt spid="19">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9">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5"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620" y="731751"/>
            <a:ext cx="11884254" cy="5260676"/>
          </a:xfrm>
          <a:ln>
            <a:noFill/>
          </a:ln>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marL="0" indent="0">
              <a:buNone/>
            </a:pPr>
            <a:r>
              <a:rPr lang="en-GB" sz="2800" b="1" dirty="0"/>
              <a:t>Introduction to Parameter Passing</a:t>
            </a:r>
          </a:p>
          <a:p>
            <a:pPr marL="0" indent="0">
              <a:buNone/>
            </a:pPr>
            <a:r>
              <a:rPr lang="en-GB" sz="1800" b="1" i="1" dirty="0"/>
              <a:t>(passing values into subroutines)</a:t>
            </a:r>
          </a:p>
          <a:p>
            <a:pPr marL="0" indent="0">
              <a:buNone/>
            </a:pPr>
            <a:endParaRPr lang="en-GB" sz="2000" dirty="0"/>
          </a:p>
          <a:p>
            <a:pPr marL="0" indent="0">
              <a:buNone/>
            </a:pPr>
            <a:r>
              <a:rPr lang="en-GB" sz="2000" dirty="0"/>
              <a:t>As we have already seen, we can use subroutines to better organise/structure our code, so that finding errors and editing the code can become easier.</a:t>
            </a:r>
          </a:p>
          <a:p>
            <a:pPr marL="0" indent="0">
              <a:buNone/>
            </a:pPr>
            <a:endParaRPr lang="en-GB" sz="2000" dirty="0"/>
          </a:p>
          <a:p>
            <a:pPr marL="0" indent="0">
              <a:buNone/>
            </a:pPr>
            <a:r>
              <a:rPr lang="en-GB" sz="2000" dirty="0"/>
              <a:t>This is because major sections of our code can become self-contained and separate from one another.</a:t>
            </a:r>
          </a:p>
          <a:p>
            <a:pPr marL="0" indent="0">
              <a:buNone/>
            </a:pPr>
            <a:endParaRPr lang="en-GB" sz="2000" dirty="0"/>
          </a:p>
          <a:p>
            <a:pPr marL="0" indent="0">
              <a:buNone/>
            </a:pPr>
            <a:r>
              <a:rPr lang="en-GB" sz="2000" dirty="0"/>
              <a:t>However, the way we have written subroutines so far has meant that any data that it is to process, needs to be created inside the subroutine.</a:t>
            </a:r>
          </a:p>
          <a:p>
            <a:pPr marL="0" indent="0">
              <a:buNone/>
            </a:pPr>
            <a:endParaRPr lang="en-GB" sz="2000" dirty="0"/>
          </a:p>
          <a:p>
            <a:pPr marL="0" indent="0">
              <a:buNone/>
            </a:pPr>
            <a:r>
              <a:rPr lang="en-GB" sz="2000" dirty="0"/>
              <a:t>But this is not always ideal. </a:t>
            </a:r>
            <a:r>
              <a:rPr lang="en-GB" sz="2000"/>
              <a:t>Often, </a:t>
            </a:r>
            <a:r>
              <a:rPr lang="en-GB" sz="2000" dirty="0"/>
              <a:t>we will have data in our main program, that we want a subroutine to process!</a:t>
            </a:r>
          </a:p>
          <a:p>
            <a:pPr marL="0" indent="0">
              <a:buNone/>
            </a:pPr>
            <a:endParaRPr lang="en-GB" sz="2000" dirty="0"/>
          </a:p>
          <a:p>
            <a:pPr marL="0" indent="0">
              <a:buNone/>
            </a:pPr>
            <a:r>
              <a:rPr lang="en-GB" sz="2000" dirty="0"/>
              <a:t>So how can we move data from the main program to a subroutine for processing? Let’s take a look.</a:t>
            </a:r>
          </a:p>
        </p:txBody>
      </p:sp>
      <p:sp>
        <p:nvSpPr>
          <p:cNvPr id="6" name="Title 1"/>
          <p:cNvSpPr>
            <a:spLocks noGrp="1"/>
          </p:cNvSpPr>
          <p:nvPr>
            <p:ph type="title"/>
          </p:nvPr>
        </p:nvSpPr>
        <p:spPr>
          <a:xfrm>
            <a:off x="1991544" y="0"/>
            <a:ext cx="8496944" cy="612559"/>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Parameter Passing</a:t>
            </a:r>
          </a:p>
        </p:txBody>
      </p:sp>
    </p:spTree>
    <p:extLst>
      <p:ext uri="{BB962C8B-B14F-4D97-AF65-F5344CB8AC3E}">
        <p14:creationId xmlns:p14="http://schemas.microsoft.com/office/powerpoint/2010/main" val="131947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anim calcmode="lin" valueType="num">
                                      <p:cBhvr additive="base">
                                        <p:cTn id="3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80498" y="848716"/>
            <a:ext cx="11839867" cy="369332"/>
          </a:xfrm>
          <a:prstGeom prst="rect">
            <a:avLst/>
          </a:prstGeom>
          <a:noFill/>
        </p:spPr>
        <p:txBody>
          <a:bodyPr wrap="square" rtlCol="0">
            <a:spAutoFit/>
          </a:bodyPr>
          <a:lstStyle/>
          <a:p>
            <a:r>
              <a:rPr lang="en-GB" sz="1800" dirty="0">
                <a:latin typeface="+mj-lt"/>
              </a:rPr>
              <a:t>If we wanted to write a program, which printed the 10 times table, we might write a procedure like this: </a:t>
            </a:r>
            <a:endParaRPr lang="en-US" sz="1800" dirty="0">
              <a:latin typeface="+mj-lt"/>
            </a:endParaRPr>
          </a:p>
        </p:txBody>
      </p:sp>
      <p:sp>
        <p:nvSpPr>
          <p:cNvPr id="9" name="TextBox 8"/>
          <p:cNvSpPr txBox="1"/>
          <p:nvPr/>
        </p:nvSpPr>
        <p:spPr>
          <a:xfrm>
            <a:off x="180498" y="4531956"/>
            <a:ext cx="11742213" cy="1477328"/>
          </a:xfrm>
          <a:prstGeom prst="rect">
            <a:avLst/>
          </a:prstGeom>
          <a:noFill/>
        </p:spPr>
        <p:txBody>
          <a:bodyPr wrap="square" rtlCol="0">
            <a:spAutoFit/>
          </a:bodyPr>
          <a:lstStyle/>
          <a:p>
            <a:r>
              <a:rPr lang="en-GB" sz="1800" b="1" dirty="0">
                <a:latin typeface="+mj-lt"/>
              </a:rPr>
              <a:t>But what if we wanted this program to allow the user to select a times table of their choice?</a:t>
            </a:r>
          </a:p>
          <a:p>
            <a:endParaRPr lang="en-GB" sz="1800" dirty="0">
              <a:latin typeface="+mj-lt"/>
            </a:endParaRPr>
          </a:p>
          <a:p>
            <a:r>
              <a:rPr lang="en-GB" sz="1800" dirty="0">
                <a:latin typeface="+mj-lt"/>
              </a:rPr>
              <a:t>Using our current knowledge, we would have to create a procedure for each times table and then ask the user to select their choice!</a:t>
            </a:r>
            <a:endParaRPr lang="en-US" sz="1800" dirty="0">
              <a:latin typeface="+mj-lt"/>
            </a:endParaRPr>
          </a:p>
          <a:p>
            <a:endParaRPr lang="en-US" sz="1800" b="1" dirty="0">
              <a:latin typeface="+mj-lt"/>
            </a:endParaRPr>
          </a:p>
        </p:txBody>
      </p:sp>
      <p:sp>
        <p:nvSpPr>
          <p:cNvPr id="12" name="Title 1"/>
          <p:cNvSpPr>
            <a:spLocks noGrp="1"/>
          </p:cNvSpPr>
          <p:nvPr>
            <p:ph type="title"/>
          </p:nvPr>
        </p:nvSpPr>
        <p:spPr>
          <a:xfrm>
            <a:off x="1955540" y="-3652"/>
            <a:ext cx="8496944" cy="589578"/>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Parameter Passing</a:t>
            </a:r>
          </a:p>
        </p:txBody>
      </p:sp>
      <p:pic>
        <p:nvPicPr>
          <p:cNvPr id="2" name="Picture 1">
            <a:extLst>
              <a:ext uri="{FF2B5EF4-FFF2-40B4-BE49-F238E27FC236}">
                <a16:creationId xmlns:a16="http://schemas.microsoft.com/office/drawing/2014/main" id="{57ECF1A6-FF3D-4B42-9C73-DB73499FCFFA}"/>
              </a:ext>
            </a:extLst>
          </p:cNvPr>
          <p:cNvPicPr>
            <a:picLocks noChangeAspect="1"/>
          </p:cNvPicPr>
          <p:nvPr/>
        </p:nvPicPr>
        <p:blipFill>
          <a:blip r:embed="rId2"/>
          <a:stretch>
            <a:fillRect/>
          </a:stretch>
        </p:blipFill>
        <p:spPr>
          <a:xfrm>
            <a:off x="3012705" y="1560368"/>
            <a:ext cx="6077798" cy="2629267"/>
          </a:xfrm>
          <a:prstGeom prst="rect">
            <a:avLst/>
          </a:prstGeom>
        </p:spPr>
      </p:pic>
      <p:sp>
        <p:nvSpPr>
          <p:cNvPr id="3" name="Rectangle 2">
            <a:extLst>
              <a:ext uri="{FF2B5EF4-FFF2-40B4-BE49-F238E27FC236}">
                <a16:creationId xmlns:a16="http://schemas.microsoft.com/office/drawing/2014/main" id="{FC861CC3-5CC1-4EDC-B9A3-160145F710AE}"/>
              </a:ext>
            </a:extLst>
          </p:cNvPr>
          <p:cNvSpPr/>
          <p:nvPr/>
        </p:nvSpPr>
        <p:spPr>
          <a:xfrm>
            <a:off x="8091213" y="5878479"/>
            <a:ext cx="3831498" cy="261610"/>
          </a:xfrm>
          <a:prstGeom prst="rect">
            <a:avLst/>
          </a:prstGeom>
        </p:spPr>
        <p:txBody>
          <a:bodyPr wrap="none">
            <a:spAutoFit/>
          </a:bodyPr>
          <a:lstStyle/>
          <a:p>
            <a:r>
              <a:rPr lang="en-GB" sz="1100" dirty="0">
                <a:latin typeface="+mj-lt"/>
                <a:hlinkClick r:id="rId3"/>
              </a:rPr>
              <a:t>https://coder.computerscienceuk.com/coder/VmZ1/</a:t>
            </a:r>
            <a:endParaRPr lang="en-GB" sz="1100" dirty="0">
              <a:latin typeface="+mj-lt"/>
            </a:endParaRPr>
          </a:p>
        </p:txBody>
      </p:sp>
    </p:spTree>
    <p:extLst>
      <p:ext uri="{BB962C8B-B14F-4D97-AF65-F5344CB8AC3E}">
        <p14:creationId xmlns:p14="http://schemas.microsoft.com/office/powerpoint/2010/main" val="348036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 calcmode="lin" valueType="num">
                                      <p:cBhvr additive="base">
                                        <p:cTn id="1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6927242" y="823045"/>
            <a:ext cx="4320480" cy="209288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a:t>Here, you can see that the use of procedures written in this way has a drawback.</a:t>
            </a:r>
          </a:p>
          <a:p>
            <a:endParaRPr lang="en-GB" dirty="0"/>
          </a:p>
          <a:p>
            <a:r>
              <a:rPr lang="en-GB" dirty="0"/>
              <a:t>Although it is great that our code is self-contained, the issue is that the code is being duplicated (with only minor changes)</a:t>
            </a:r>
          </a:p>
          <a:p>
            <a:endParaRPr lang="en-GB" dirty="0"/>
          </a:p>
          <a:p>
            <a:pPr algn="ctr"/>
            <a:r>
              <a:rPr lang="en-GB" sz="1600" b="1" dirty="0"/>
              <a:t>Programmers like efficiency, and duplicating code is not efficient!</a:t>
            </a:r>
            <a:endParaRPr lang="en-US" sz="1600" b="1" dirty="0"/>
          </a:p>
        </p:txBody>
      </p:sp>
      <p:sp>
        <p:nvSpPr>
          <p:cNvPr id="7" name="Title 1"/>
          <p:cNvSpPr>
            <a:spLocks noGrp="1"/>
          </p:cNvSpPr>
          <p:nvPr>
            <p:ph type="title"/>
          </p:nvPr>
        </p:nvSpPr>
        <p:spPr>
          <a:xfrm>
            <a:off x="1919536" y="0"/>
            <a:ext cx="8496944" cy="559293"/>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Parameter Passing</a:t>
            </a:r>
          </a:p>
        </p:txBody>
      </p:sp>
      <p:sp>
        <p:nvSpPr>
          <p:cNvPr id="2" name="Rectangle 1">
            <a:extLst>
              <a:ext uri="{FF2B5EF4-FFF2-40B4-BE49-F238E27FC236}">
                <a16:creationId xmlns:a16="http://schemas.microsoft.com/office/drawing/2014/main" id="{138A72A8-4198-409C-A24A-0E70F3A5F239}"/>
              </a:ext>
            </a:extLst>
          </p:cNvPr>
          <p:cNvSpPr/>
          <p:nvPr/>
        </p:nvSpPr>
        <p:spPr>
          <a:xfrm>
            <a:off x="8042103" y="5920657"/>
            <a:ext cx="3773790" cy="261610"/>
          </a:xfrm>
          <a:prstGeom prst="rect">
            <a:avLst/>
          </a:prstGeom>
        </p:spPr>
        <p:txBody>
          <a:bodyPr wrap="none">
            <a:spAutoFit/>
          </a:bodyPr>
          <a:lstStyle/>
          <a:p>
            <a:r>
              <a:rPr lang="en-GB" sz="1100" dirty="0">
                <a:latin typeface="+mj-lt"/>
                <a:hlinkClick r:id="rId2"/>
              </a:rPr>
              <a:t>https://coder.computerscienceuk.com/coder/LgB4/</a:t>
            </a:r>
            <a:endParaRPr lang="en-GB" sz="1100" dirty="0">
              <a:latin typeface="+mj-lt"/>
            </a:endParaRPr>
          </a:p>
        </p:txBody>
      </p:sp>
      <p:pic>
        <p:nvPicPr>
          <p:cNvPr id="4" name="Picture 3">
            <a:extLst>
              <a:ext uri="{FF2B5EF4-FFF2-40B4-BE49-F238E27FC236}">
                <a16:creationId xmlns:a16="http://schemas.microsoft.com/office/drawing/2014/main" id="{290FC92C-9DA5-413F-A9F5-75F16B281550}"/>
              </a:ext>
            </a:extLst>
          </p:cNvPr>
          <p:cNvPicPr>
            <a:picLocks noChangeAspect="1"/>
          </p:cNvPicPr>
          <p:nvPr/>
        </p:nvPicPr>
        <p:blipFill>
          <a:blip r:embed="rId3"/>
          <a:stretch>
            <a:fillRect/>
          </a:stretch>
        </p:blipFill>
        <p:spPr>
          <a:xfrm>
            <a:off x="1134495" y="739607"/>
            <a:ext cx="4825809" cy="5311425"/>
          </a:xfrm>
          <a:prstGeom prst="rect">
            <a:avLst/>
          </a:prstGeom>
        </p:spPr>
      </p:pic>
      <p:pic>
        <p:nvPicPr>
          <p:cNvPr id="5" name="Picture 4">
            <a:extLst>
              <a:ext uri="{FF2B5EF4-FFF2-40B4-BE49-F238E27FC236}">
                <a16:creationId xmlns:a16="http://schemas.microsoft.com/office/drawing/2014/main" id="{E5EC9BB1-47FC-4956-995A-91701191AA54}"/>
              </a:ext>
            </a:extLst>
          </p:cNvPr>
          <p:cNvPicPr>
            <a:picLocks noChangeAspect="1"/>
          </p:cNvPicPr>
          <p:nvPr/>
        </p:nvPicPr>
        <p:blipFill>
          <a:blip r:embed="rId4"/>
          <a:stretch>
            <a:fillRect/>
          </a:stretch>
        </p:blipFill>
        <p:spPr>
          <a:xfrm>
            <a:off x="6304192" y="3179678"/>
            <a:ext cx="2229161" cy="2581635"/>
          </a:xfrm>
          <a:prstGeom prst="rect">
            <a:avLst/>
          </a:prstGeom>
        </p:spPr>
      </p:pic>
    </p:spTree>
    <p:extLst>
      <p:ext uri="{BB962C8B-B14F-4D97-AF65-F5344CB8AC3E}">
        <p14:creationId xmlns:p14="http://schemas.microsoft.com/office/powerpoint/2010/main" val="3230805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19313" y="679381"/>
            <a:ext cx="11801053" cy="584775"/>
          </a:xfrm>
          <a:prstGeom prst="rect">
            <a:avLst/>
          </a:prstGeom>
          <a:noFill/>
        </p:spPr>
        <p:txBody>
          <a:bodyPr wrap="square" rtlCol="0">
            <a:spAutoFit/>
          </a:bodyPr>
          <a:lstStyle/>
          <a:p>
            <a:r>
              <a:rPr lang="en-GB" sz="1600" dirty="0">
                <a:latin typeface="+mj-lt"/>
              </a:rPr>
              <a:t>In order to be more efficient, what we really want is to have one procedure to do the multiplication and then PASS the user’s </a:t>
            </a:r>
            <a:r>
              <a:rPr lang="en-GB" sz="1600" dirty="0" err="1">
                <a:latin typeface="+mj-lt"/>
              </a:rPr>
              <a:t>timestable</a:t>
            </a:r>
            <a:r>
              <a:rPr lang="en-GB" sz="1600" dirty="0">
                <a:latin typeface="+mj-lt"/>
              </a:rPr>
              <a:t> choice into the procedure.</a:t>
            </a:r>
          </a:p>
        </p:txBody>
      </p:sp>
      <p:sp>
        <p:nvSpPr>
          <p:cNvPr id="13" name="TextBox 12"/>
          <p:cNvSpPr txBox="1"/>
          <p:nvPr/>
        </p:nvSpPr>
        <p:spPr>
          <a:xfrm>
            <a:off x="219313" y="4043419"/>
            <a:ext cx="11643476" cy="1815882"/>
          </a:xfrm>
          <a:prstGeom prst="rect">
            <a:avLst/>
          </a:prstGeom>
          <a:noFill/>
        </p:spPr>
        <p:txBody>
          <a:bodyPr wrap="square" rtlCol="0">
            <a:spAutoFit/>
          </a:bodyPr>
          <a:lstStyle/>
          <a:p>
            <a:r>
              <a:rPr lang="en-GB" sz="1600" dirty="0">
                <a:latin typeface="+mj-lt"/>
              </a:rPr>
              <a:t>This procedure demonstrates this improved logic.</a:t>
            </a:r>
          </a:p>
          <a:p>
            <a:endParaRPr lang="en-GB" sz="1600" dirty="0">
              <a:latin typeface="+mj-lt"/>
            </a:endParaRPr>
          </a:p>
          <a:p>
            <a:r>
              <a:rPr lang="en-GB" sz="1600" dirty="0">
                <a:latin typeface="+mj-lt"/>
              </a:rPr>
              <a:t>As you can see, the procedure above now takes on the value passed to it from the main program.</a:t>
            </a:r>
          </a:p>
          <a:p>
            <a:endParaRPr lang="en-GB" sz="1600" dirty="0">
              <a:latin typeface="+mj-lt"/>
            </a:endParaRPr>
          </a:p>
          <a:p>
            <a:r>
              <a:rPr lang="en-GB" sz="1600" dirty="0">
                <a:latin typeface="+mj-lt"/>
              </a:rPr>
              <a:t>A value is being </a:t>
            </a:r>
            <a:r>
              <a:rPr lang="en-GB" sz="1600" b="1" dirty="0">
                <a:latin typeface="+mj-lt"/>
              </a:rPr>
              <a:t>passed into it</a:t>
            </a:r>
            <a:r>
              <a:rPr lang="en-GB" sz="1600" dirty="0">
                <a:latin typeface="+mj-lt"/>
              </a:rPr>
              <a:t> for processing.</a:t>
            </a:r>
          </a:p>
          <a:p>
            <a:endParaRPr lang="en-GB" sz="1600" dirty="0">
              <a:latin typeface="+mj-lt"/>
            </a:endParaRPr>
          </a:p>
          <a:p>
            <a:r>
              <a:rPr lang="en-GB" sz="1600" dirty="0">
                <a:latin typeface="+mj-lt"/>
              </a:rPr>
              <a:t>The variable concerning the passed value is known as a </a:t>
            </a:r>
            <a:r>
              <a:rPr lang="en-GB" sz="1600" b="1" dirty="0">
                <a:latin typeface="+mj-lt"/>
              </a:rPr>
              <a:t>parameter</a:t>
            </a:r>
            <a:r>
              <a:rPr lang="en-GB" sz="1600" dirty="0">
                <a:latin typeface="+mj-lt"/>
              </a:rPr>
              <a:t> and this process is called </a:t>
            </a:r>
            <a:r>
              <a:rPr lang="en-GB" sz="1600" b="1" dirty="0">
                <a:latin typeface="+mj-lt"/>
              </a:rPr>
              <a:t>parameter passing.</a:t>
            </a:r>
            <a:endParaRPr lang="en-US" sz="1600" b="1" dirty="0">
              <a:latin typeface="+mj-lt"/>
            </a:endParaRPr>
          </a:p>
        </p:txBody>
      </p:sp>
      <p:sp>
        <p:nvSpPr>
          <p:cNvPr id="10" name="Title 1"/>
          <p:cNvSpPr>
            <a:spLocks noGrp="1"/>
          </p:cNvSpPr>
          <p:nvPr>
            <p:ph type="title"/>
          </p:nvPr>
        </p:nvSpPr>
        <p:spPr>
          <a:xfrm>
            <a:off x="1956996" y="1"/>
            <a:ext cx="8496944" cy="612558"/>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Parameter Passing</a:t>
            </a:r>
          </a:p>
        </p:txBody>
      </p:sp>
      <p:sp>
        <p:nvSpPr>
          <p:cNvPr id="2" name="Rectangle 1">
            <a:extLst>
              <a:ext uri="{FF2B5EF4-FFF2-40B4-BE49-F238E27FC236}">
                <a16:creationId xmlns:a16="http://schemas.microsoft.com/office/drawing/2014/main" id="{C6C2A2F6-1FE3-43B3-8836-F01E7ADC5AA9}"/>
              </a:ext>
            </a:extLst>
          </p:cNvPr>
          <p:cNvSpPr/>
          <p:nvPr/>
        </p:nvSpPr>
        <p:spPr>
          <a:xfrm>
            <a:off x="8127015" y="5990244"/>
            <a:ext cx="3794629" cy="261610"/>
          </a:xfrm>
          <a:prstGeom prst="rect">
            <a:avLst/>
          </a:prstGeom>
        </p:spPr>
        <p:txBody>
          <a:bodyPr wrap="none">
            <a:spAutoFit/>
          </a:bodyPr>
          <a:lstStyle/>
          <a:p>
            <a:r>
              <a:rPr lang="en-GB" sz="1100" dirty="0">
                <a:latin typeface="+mj-lt"/>
                <a:hlinkClick r:id="rId2"/>
              </a:rPr>
              <a:t>https://coder.computerscienceuk.com/coder/Y6Yp/</a:t>
            </a:r>
            <a:endParaRPr lang="en-GB" sz="1100" dirty="0">
              <a:latin typeface="+mj-lt"/>
            </a:endParaRPr>
          </a:p>
        </p:txBody>
      </p:sp>
      <p:pic>
        <p:nvPicPr>
          <p:cNvPr id="3" name="Picture 2">
            <a:extLst>
              <a:ext uri="{FF2B5EF4-FFF2-40B4-BE49-F238E27FC236}">
                <a16:creationId xmlns:a16="http://schemas.microsoft.com/office/drawing/2014/main" id="{D6CB9247-7815-4BA1-A1F1-8935E703A17C}"/>
              </a:ext>
            </a:extLst>
          </p:cNvPr>
          <p:cNvPicPr>
            <a:picLocks noChangeAspect="1"/>
          </p:cNvPicPr>
          <p:nvPr/>
        </p:nvPicPr>
        <p:blipFill>
          <a:blip r:embed="rId3"/>
          <a:stretch>
            <a:fillRect/>
          </a:stretch>
        </p:blipFill>
        <p:spPr>
          <a:xfrm>
            <a:off x="2099705" y="1329627"/>
            <a:ext cx="7992590" cy="2648320"/>
          </a:xfrm>
          <a:prstGeom prst="rect">
            <a:avLst/>
          </a:prstGeom>
        </p:spPr>
      </p:pic>
    </p:spTree>
    <p:extLst>
      <p:ext uri="{BB962C8B-B14F-4D97-AF65-F5344CB8AC3E}">
        <p14:creationId xmlns:p14="http://schemas.microsoft.com/office/powerpoint/2010/main" val="48671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 calcmode="lin" valueType="num">
                                      <p:cBhvr additive="base">
                                        <p:cTn id="13"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anim calcmode="lin" valueType="num">
                                      <p:cBhvr additive="base">
                                        <p:cTn id="19"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xEl>
                                              <p:pRg st="6" end="6"/>
                                            </p:txEl>
                                          </p:spTgt>
                                        </p:tgtEl>
                                        <p:attrNameLst>
                                          <p:attrName>style.visibility</p:attrName>
                                        </p:attrNameLst>
                                      </p:cBhvr>
                                      <p:to>
                                        <p:strVal val="visible"/>
                                      </p:to>
                                    </p:set>
                                    <p:anim calcmode="lin" valueType="num">
                                      <p:cBhvr additive="base">
                                        <p:cTn id="25" dur="500" fill="hold"/>
                                        <p:tgtEl>
                                          <p:spTgt spid="1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29615" y="1100450"/>
            <a:ext cx="7932769" cy="193899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GB" sz="2000" dirty="0"/>
              <a:t>The value in </a:t>
            </a:r>
            <a:r>
              <a:rPr lang="en-GB" sz="2000" b="1" dirty="0"/>
              <a:t>choice</a:t>
            </a:r>
            <a:r>
              <a:rPr lang="en-GB" sz="2000" dirty="0"/>
              <a:t> is being passed into a variable/parameter called </a:t>
            </a:r>
            <a:r>
              <a:rPr lang="en-GB" sz="2000" b="1" dirty="0"/>
              <a:t>number,</a:t>
            </a:r>
            <a:r>
              <a:rPr lang="en-GB" sz="2000" dirty="0"/>
              <a:t> in the </a:t>
            </a:r>
            <a:r>
              <a:rPr lang="en-GB" sz="2000" dirty="0" err="1"/>
              <a:t>timestable</a:t>
            </a:r>
            <a:r>
              <a:rPr lang="en-GB" sz="2000" dirty="0"/>
              <a:t> function.</a:t>
            </a:r>
          </a:p>
          <a:p>
            <a:pPr algn="ctr"/>
            <a:endParaRPr lang="en-GB" sz="2000" dirty="0"/>
          </a:p>
          <a:p>
            <a:pPr algn="ctr"/>
            <a:r>
              <a:rPr lang="en-GB" sz="2000" i="1" dirty="0"/>
              <a:t>It is important to realise that the variable name of the value being passed, doesn’t have to match the destination variable name.</a:t>
            </a:r>
          </a:p>
        </p:txBody>
      </p:sp>
      <p:sp>
        <p:nvSpPr>
          <p:cNvPr id="12" name="Title 1"/>
          <p:cNvSpPr>
            <a:spLocks noGrp="1"/>
          </p:cNvSpPr>
          <p:nvPr>
            <p:ph type="title"/>
          </p:nvPr>
        </p:nvSpPr>
        <p:spPr>
          <a:xfrm>
            <a:off x="1919536" y="0"/>
            <a:ext cx="8496944" cy="585926"/>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Parameter Passing</a:t>
            </a:r>
          </a:p>
        </p:txBody>
      </p:sp>
      <p:grpSp>
        <p:nvGrpSpPr>
          <p:cNvPr id="6" name="Group 5">
            <a:extLst>
              <a:ext uri="{FF2B5EF4-FFF2-40B4-BE49-F238E27FC236}">
                <a16:creationId xmlns:a16="http://schemas.microsoft.com/office/drawing/2014/main" id="{09E96CF8-7220-455D-A110-E280E99ED0B7}"/>
              </a:ext>
            </a:extLst>
          </p:cNvPr>
          <p:cNvGrpSpPr/>
          <p:nvPr/>
        </p:nvGrpSpPr>
        <p:grpSpPr>
          <a:xfrm>
            <a:off x="2472745" y="3238750"/>
            <a:ext cx="7390525" cy="2153026"/>
            <a:chOff x="2472745" y="3428939"/>
            <a:chExt cx="7390525" cy="2153026"/>
          </a:xfrm>
        </p:grpSpPr>
        <p:pic>
          <p:nvPicPr>
            <p:cNvPr id="7" name="Picture 6">
              <a:extLst>
                <a:ext uri="{FF2B5EF4-FFF2-40B4-BE49-F238E27FC236}">
                  <a16:creationId xmlns:a16="http://schemas.microsoft.com/office/drawing/2014/main" id="{ED73AE19-2054-4B2E-B116-6F8F115481EC}"/>
                </a:ext>
              </a:extLst>
            </p:cNvPr>
            <p:cNvPicPr>
              <a:picLocks noChangeAspect="1"/>
            </p:cNvPicPr>
            <p:nvPr/>
          </p:nvPicPr>
          <p:blipFill rotWithShape="1">
            <a:blip r:embed="rId2"/>
            <a:srcRect r="34857" b="43942"/>
            <a:stretch/>
          </p:blipFill>
          <p:spPr>
            <a:xfrm>
              <a:off x="2472745" y="3474660"/>
              <a:ext cx="7390525" cy="2107305"/>
            </a:xfrm>
            <a:prstGeom prst="rect">
              <a:avLst/>
            </a:prstGeom>
          </p:spPr>
        </p:pic>
        <p:sp>
          <p:nvSpPr>
            <p:cNvPr id="4" name="Freeform: Shape 3">
              <a:extLst>
                <a:ext uri="{FF2B5EF4-FFF2-40B4-BE49-F238E27FC236}">
                  <a16:creationId xmlns:a16="http://schemas.microsoft.com/office/drawing/2014/main" id="{60CC9F74-CF34-419B-92EB-A63520B0EE24}"/>
                </a:ext>
              </a:extLst>
            </p:cNvPr>
            <p:cNvSpPr/>
            <p:nvPr/>
          </p:nvSpPr>
          <p:spPr>
            <a:xfrm>
              <a:off x="4456590" y="3428939"/>
              <a:ext cx="1434688" cy="2091657"/>
            </a:xfrm>
            <a:custGeom>
              <a:avLst/>
              <a:gdLst>
                <a:gd name="connsiteX0" fmla="*/ 0 w 1434688"/>
                <a:gd name="connsiteY0" fmla="*/ 1853275 h 2091657"/>
                <a:gd name="connsiteX1" fmla="*/ 559293 w 1434688"/>
                <a:gd name="connsiteY1" fmla="*/ 1986440 h 2091657"/>
                <a:gd name="connsiteX2" fmla="*/ 1429305 w 1434688"/>
                <a:gd name="connsiteY2" fmla="*/ 503869 h 2091657"/>
                <a:gd name="connsiteX3" fmla="*/ 905523 w 1434688"/>
                <a:gd name="connsiteY3" fmla="*/ 24475 h 2091657"/>
                <a:gd name="connsiteX4" fmla="*/ 470517 w 1434688"/>
                <a:gd name="connsiteY4" fmla="*/ 113251 h 20916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4688" h="2091657">
                  <a:moveTo>
                    <a:pt x="0" y="1853275"/>
                  </a:moveTo>
                  <a:cubicBezTo>
                    <a:pt x="160537" y="2032308"/>
                    <a:pt x="321075" y="2211341"/>
                    <a:pt x="559293" y="1986440"/>
                  </a:cubicBezTo>
                  <a:cubicBezTo>
                    <a:pt x="797511" y="1761539"/>
                    <a:pt x="1371600" y="830863"/>
                    <a:pt x="1429305" y="503869"/>
                  </a:cubicBezTo>
                  <a:cubicBezTo>
                    <a:pt x="1487010" y="176875"/>
                    <a:pt x="1065321" y="89578"/>
                    <a:pt x="905523" y="24475"/>
                  </a:cubicBezTo>
                  <a:cubicBezTo>
                    <a:pt x="745725" y="-40628"/>
                    <a:pt x="608121" y="36311"/>
                    <a:pt x="470517" y="113251"/>
                  </a:cubicBezTo>
                </a:path>
              </a:pathLst>
            </a:custGeom>
            <a:ln w="2857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grpSp>
      <p:sp>
        <p:nvSpPr>
          <p:cNvPr id="11" name="Rectangle 10">
            <a:extLst>
              <a:ext uri="{FF2B5EF4-FFF2-40B4-BE49-F238E27FC236}">
                <a16:creationId xmlns:a16="http://schemas.microsoft.com/office/drawing/2014/main" id="{FCCEC6B1-C491-4FB3-9035-BAF10C0F0CE8}"/>
              </a:ext>
            </a:extLst>
          </p:cNvPr>
          <p:cNvSpPr/>
          <p:nvPr/>
        </p:nvSpPr>
        <p:spPr>
          <a:xfrm>
            <a:off x="8127015" y="5990244"/>
            <a:ext cx="3794629" cy="261610"/>
          </a:xfrm>
          <a:prstGeom prst="rect">
            <a:avLst/>
          </a:prstGeom>
        </p:spPr>
        <p:txBody>
          <a:bodyPr wrap="none">
            <a:spAutoFit/>
          </a:bodyPr>
          <a:lstStyle/>
          <a:p>
            <a:r>
              <a:rPr lang="en-GB" sz="1100" dirty="0">
                <a:latin typeface="+mj-lt"/>
                <a:hlinkClick r:id="rId3"/>
              </a:rPr>
              <a:t>https://coder.computerscienceuk.com/coder/Y6Yp/</a:t>
            </a:r>
            <a:endParaRPr lang="en-GB" sz="1100" dirty="0">
              <a:latin typeface="+mj-lt"/>
            </a:endParaRPr>
          </a:p>
        </p:txBody>
      </p:sp>
    </p:spTree>
    <p:extLst>
      <p:ext uri="{BB962C8B-B14F-4D97-AF65-F5344CB8AC3E}">
        <p14:creationId xmlns:p14="http://schemas.microsoft.com/office/powerpoint/2010/main" val="38005957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1619" y="669607"/>
            <a:ext cx="11902012" cy="3416320"/>
          </a:xfrm>
          <a:prstGeom prst="rect">
            <a:avLst/>
          </a:prstGeom>
          <a:noFill/>
        </p:spPr>
        <p:txBody>
          <a:bodyPr wrap="square" rtlCol="0">
            <a:spAutoFit/>
          </a:bodyPr>
          <a:lstStyle/>
          <a:p>
            <a:r>
              <a:rPr lang="en-GB" sz="2400" b="1" dirty="0">
                <a:latin typeface="+mj-lt"/>
              </a:rPr>
              <a:t>Introduction to Functions</a:t>
            </a:r>
          </a:p>
          <a:p>
            <a:endParaRPr lang="en-GB" sz="1600" dirty="0">
              <a:latin typeface="+mj-lt"/>
            </a:endParaRPr>
          </a:p>
          <a:p>
            <a:r>
              <a:rPr lang="en-GB" sz="1600" dirty="0">
                <a:latin typeface="+mj-lt"/>
              </a:rPr>
              <a:t>All </a:t>
            </a:r>
            <a:r>
              <a:rPr lang="en-GB" sz="1600" b="1" dirty="0">
                <a:latin typeface="+mj-lt"/>
              </a:rPr>
              <a:t>subroutines</a:t>
            </a:r>
            <a:r>
              <a:rPr lang="en-GB" sz="1600" dirty="0">
                <a:latin typeface="+mj-lt"/>
              </a:rPr>
              <a:t> that we can studied so far have been </a:t>
            </a:r>
            <a:r>
              <a:rPr lang="en-GB" sz="1600" b="1" dirty="0">
                <a:latin typeface="+mj-lt"/>
              </a:rPr>
              <a:t>procedures</a:t>
            </a:r>
            <a:r>
              <a:rPr lang="en-GB" sz="1600" dirty="0">
                <a:latin typeface="+mj-lt"/>
              </a:rPr>
              <a:t>, but we will now turn our attention to </a:t>
            </a:r>
            <a:r>
              <a:rPr lang="en-GB" sz="1600" b="1" dirty="0">
                <a:latin typeface="+mj-lt"/>
              </a:rPr>
              <a:t>functions</a:t>
            </a:r>
            <a:r>
              <a:rPr lang="en-GB" sz="1600" dirty="0">
                <a:latin typeface="+mj-lt"/>
              </a:rPr>
              <a:t>.</a:t>
            </a:r>
          </a:p>
          <a:p>
            <a:endParaRPr lang="en-GB" sz="1600" dirty="0">
              <a:latin typeface="+mj-lt"/>
            </a:endParaRPr>
          </a:p>
          <a:p>
            <a:r>
              <a:rPr lang="en-GB" sz="1600" dirty="0">
                <a:latin typeface="+mj-lt"/>
              </a:rPr>
              <a:t>A </a:t>
            </a:r>
            <a:r>
              <a:rPr lang="en-GB" sz="1600" b="1" dirty="0">
                <a:latin typeface="+mj-lt"/>
              </a:rPr>
              <a:t>function</a:t>
            </a:r>
            <a:r>
              <a:rPr lang="en-GB" sz="1600" dirty="0">
                <a:latin typeface="+mj-lt"/>
              </a:rPr>
              <a:t> is a subroutine that can </a:t>
            </a:r>
            <a:r>
              <a:rPr lang="en-GB" sz="1600" b="1" dirty="0">
                <a:latin typeface="+mj-lt"/>
              </a:rPr>
              <a:t>return data back into the main program</a:t>
            </a:r>
            <a:r>
              <a:rPr lang="en-GB" sz="1600" dirty="0">
                <a:latin typeface="+mj-lt"/>
              </a:rPr>
              <a:t>.</a:t>
            </a:r>
          </a:p>
          <a:p>
            <a:endParaRPr lang="en-GB" sz="1600" dirty="0">
              <a:latin typeface="+mj-lt"/>
            </a:endParaRPr>
          </a:p>
          <a:p>
            <a:r>
              <a:rPr lang="en-GB" sz="1600" dirty="0">
                <a:latin typeface="+mj-lt"/>
              </a:rPr>
              <a:t>This can be highly useful in programming!</a:t>
            </a:r>
          </a:p>
          <a:p>
            <a:endParaRPr lang="en-GB" sz="1600" dirty="0">
              <a:latin typeface="+mj-lt"/>
            </a:endParaRPr>
          </a:p>
          <a:p>
            <a:r>
              <a:rPr lang="en-GB" sz="1600" dirty="0">
                <a:latin typeface="+mj-lt"/>
              </a:rPr>
              <a:t>Coding functions is </a:t>
            </a:r>
            <a:r>
              <a:rPr lang="en-GB" sz="1600" b="1" dirty="0">
                <a:latin typeface="+mj-lt"/>
              </a:rPr>
              <a:t>almost identical </a:t>
            </a:r>
            <a:r>
              <a:rPr lang="en-GB" sz="1600" dirty="0">
                <a:latin typeface="+mj-lt"/>
              </a:rPr>
              <a:t>to programming procedures, but with </a:t>
            </a:r>
            <a:r>
              <a:rPr lang="en-GB" sz="1600" b="1" dirty="0">
                <a:latin typeface="+mj-lt"/>
              </a:rPr>
              <a:t>2 major differences</a:t>
            </a:r>
            <a:r>
              <a:rPr lang="en-GB" sz="1600" dirty="0">
                <a:latin typeface="+mj-lt"/>
              </a:rPr>
              <a:t>:</a:t>
            </a:r>
          </a:p>
          <a:p>
            <a:endParaRPr lang="en-GB" sz="1600" dirty="0">
              <a:latin typeface="+mj-lt"/>
            </a:endParaRPr>
          </a:p>
          <a:p>
            <a:pPr marL="342900" indent="-342900" algn="ctr">
              <a:buAutoNum type="arabicParenR"/>
            </a:pPr>
            <a:r>
              <a:rPr lang="en-GB" sz="1600" dirty="0">
                <a:latin typeface="+mj-lt"/>
              </a:rPr>
              <a:t>A </a:t>
            </a:r>
            <a:r>
              <a:rPr lang="en-GB" sz="1600" b="1" dirty="0">
                <a:latin typeface="+mj-lt"/>
              </a:rPr>
              <a:t>function call</a:t>
            </a:r>
            <a:r>
              <a:rPr lang="en-GB" sz="1600" dirty="0">
                <a:latin typeface="+mj-lt"/>
              </a:rPr>
              <a:t> must be </a:t>
            </a:r>
            <a:r>
              <a:rPr lang="en-GB" sz="1600" b="1" dirty="0">
                <a:latin typeface="+mj-lt"/>
              </a:rPr>
              <a:t>assigned to a variable</a:t>
            </a:r>
          </a:p>
          <a:p>
            <a:pPr marL="342900" indent="-342900" algn="ctr">
              <a:buAutoNum type="arabicParenR"/>
            </a:pPr>
            <a:r>
              <a:rPr lang="en-GB" sz="1600" dirty="0">
                <a:latin typeface="+mj-lt"/>
              </a:rPr>
              <a:t>The function </a:t>
            </a:r>
            <a:r>
              <a:rPr lang="en-GB" sz="1600" b="1" dirty="0">
                <a:latin typeface="+mj-lt"/>
              </a:rPr>
              <a:t>must have a return </a:t>
            </a:r>
            <a:r>
              <a:rPr lang="en-GB" sz="1600" dirty="0">
                <a:latin typeface="+mj-lt"/>
              </a:rPr>
              <a:t>command</a:t>
            </a:r>
          </a:p>
          <a:p>
            <a:pPr algn="ctr"/>
            <a:endParaRPr lang="en-GB" sz="1600" b="1" dirty="0">
              <a:latin typeface="+mj-lt"/>
            </a:endParaRPr>
          </a:p>
        </p:txBody>
      </p:sp>
      <p:sp>
        <p:nvSpPr>
          <p:cNvPr id="10" name="Title 1"/>
          <p:cNvSpPr>
            <a:spLocks noGrp="1"/>
          </p:cNvSpPr>
          <p:nvPr>
            <p:ph type="title"/>
          </p:nvPr>
        </p:nvSpPr>
        <p:spPr>
          <a:xfrm>
            <a:off x="2015072" y="0"/>
            <a:ext cx="8496944" cy="577049"/>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Functions</a:t>
            </a:r>
          </a:p>
        </p:txBody>
      </p:sp>
      <p:pic>
        <p:nvPicPr>
          <p:cNvPr id="2" name="Picture 1">
            <a:extLst>
              <a:ext uri="{FF2B5EF4-FFF2-40B4-BE49-F238E27FC236}">
                <a16:creationId xmlns:a16="http://schemas.microsoft.com/office/drawing/2014/main" id="{C2DB15EC-0A06-4D34-8A90-FE447E3839B9}"/>
              </a:ext>
            </a:extLst>
          </p:cNvPr>
          <p:cNvPicPr>
            <a:picLocks noChangeAspect="1"/>
          </p:cNvPicPr>
          <p:nvPr/>
        </p:nvPicPr>
        <p:blipFill>
          <a:blip r:embed="rId2"/>
          <a:stretch>
            <a:fillRect/>
          </a:stretch>
        </p:blipFill>
        <p:spPr>
          <a:xfrm>
            <a:off x="1018017" y="3953898"/>
            <a:ext cx="4974412" cy="2234495"/>
          </a:xfrm>
          <a:prstGeom prst="rect">
            <a:avLst/>
          </a:prstGeom>
        </p:spPr>
      </p:pic>
      <p:sp>
        <p:nvSpPr>
          <p:cNvPr id="3" name="Rectangle 2">
            <a:extLst>
              <a:ext uri="{FF2B5EF4-FFF2-40B4-BE49-F238E27FC236}">
                <a16:creationId xmlns:a16="http://schemas.microsoft.com/office/drawing/2014/main" id="{34BC1044-70EF-460E-A303-BE1602602ED7}"/>
              </a:ext>
            </a:extLst>
          </p:cNvPr>
          <p:cNvSpPr/>
          <p:nvPr/>
        </p:nvSpPr>
        <p:spPr>
          <a:xfrm>
            <a:off x="8007674" y="5926783"/>
            <a:ext cx="3812262" cy="261610"/>
          </a:xfrm>
          <a:prstGeom prst="rect">
            <a:avLst/>
          </a:prstGeom>
        </p:spPr>
        <p:txBody>
          <a:bodyPr wrap="none">
            <a:spAutoFit/>
          </a:bodyPr>
          <a:lstStyle/>
          <a:p>
            <a:r>
              <a:rPr lang="en-GB" sz="1100" dirty="0">
                <a:latin typeface="+mj-lt"/>
                <a:hlinkClick r:id="rId3"/>
              </a:rPr>
              <a:t>https://coder.computerscienceuk.com/coder/58wR/</a:t>
            </a:r>
            <a:endParaRPr lang="en-GB" sz="1100" dirty="0">
              <a:latin typeface="+mj-lt"/>
            </a:endParaRPr>
          </a:p>
        </p:txBody>
      </p:sp>
      <p:sp>
        <p:nvSpPr>
          <p:cNvPr id="4" name="TextBox 3">
            <a:extLst>
              <a:ext uri="{FF2B5EF4-FFF2-40B4-BE49-F238E27FC236}">
                <a16:creationId xmlns:a16="http://schemas.microsoft.com/office/drawing/2014/main" id="{6448B94A-5765-4096-B2A2-7DF85BBEB677}"/>
              </a:ext>
            </a:extLst>
          </p:cNvPr>
          <p:cNvSpPr txBox="1"/>
          <p:nvPr/>
        </p:nvSpPr>
        <p:spPr>
          <a:xfrm>
            <a:off x="6312819" y="4494379"/>
            <a:ext cx="5507117" cy="83099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600" dirty="0">
                <a:latin typeface="+mj-lt"/>
              </a:rPr>
              <a:t>By studying this code, you can see how…</a:t>
            </a:r>
          </a:p>
          <a:p>
            <a:pPr marL="342900" indent="-342900">
              <a:buAutoNum type="arabicParenR"/>
            </a:pPr>
            <a:r>
              <a:rPr lang="en-GB" sz="1600" dirty="0">
                <a:solidFill>
                  <a:srgbClr val="0070C0"/>
                </a:solidFill>
                <a:latin typeface="+mj-lt"/>
              </a:rPr>
              <a:t>The function call has been assigned to a variable</a:t>
            </a:r>
          </a:p>
          <a:p>
            <a:pPr marL="342900" indent="-342900">
              <a:buAutoNum type="arabicParenR"/>
            </a:pPr>
            <a:r>
              <a:rPr lang="en-GB" sz="1600" dirty="0">
                <a:solidFill>
                  <a:srgbClr val="FF0000"/>
                </a:solidFill>
                <a:latin typeface="+mj-lt"/>
              </a:rPr>
              <a:t>The function has a return command.</a:t>
            </a:r>
          </a:p>
        </p:txBody>
      </p:sp>
      <p:sp>
        <p:nvSpPr>
          <p:cNvPr id="6" name="Freeform: Shape 5">
            <a:extLst>
              <a:ext uri="{FF2B5EF4-FFF2-40B4-BE49-F238E27FC236}">
                <a16:creationId xmlns:a16="http://schemas.microsoft.com/office/drawing/2014/main" id="{459A779D-C12A-40F6-98AA-55C1C2261841}"/>
              </a:ext>
            </a:extLst>
          </p:cNvPr>
          <p:cNvSpPr/>
          <p:nvPr/>
        </p:nvSpPr>
        <p:spPr>
          <a:xfrm>
            <a:off x="1908699" y="4909351"/>
            <a:ext cx="4403324" cy="781235"/>
          </a:xfrm>
          <a:custGeom>
            <a:avLst/>
            <a:gdLst>
              <a:gd name="connsiteX0" fmla="*/ 4403324 w 4403324"/>
              <a:gd name="connsiteY0" fmla="*/ 0 h 781235"/>
              <a:gd name="connsiteX1" fmla="*/ 1899821 w 4403324"/>
              <a:gd name="connsiteY1" fmla="*/ 310719 h 781235"/>
              <a:gd name="connsiteX2" fmla="*/ 0 w 4403324"/>
              <a:gd name="connsiteY2" fmla="*/ 781235 h 781235"/>
            </a:gdLst>
            <a:ahLst/>
            <a:cxnLst>
              <a:cxn ang="0">
                <a:pos x="connsiteX0" y="connsiteY0"/>
              </a:cxn>
              <a:cxn ang="0">
                <a:pos x="connsiteX1" y="connsiteY1"/>
              </a:cxn>
              <a:cxn ang="0">
                <a:pos x="connsiteX2" y="connsiteY2"/>
              </a:cxn>
            </a:cxnLst>
            <a:rect l="l" t="t" r="r" b="b"/>
            <a:pathLst>
              <a:path w="4403324" h="781235">
                <a:moveTo>
                  <a:pt x="4403324" y="0"/>
                </a:moveTo>
                <a:cubicBezTo>
                  <a:pt x="3518516" y="90256"/>
                  <a:pt x="2633708" y="180513"/>
                  <a:pt x="1899821" y="310719"/>
                </a:cubicBezTo>
                <a:cubicBezTo>
                  <a:pt x="1165934" y="440925"/>
                  <a:pt x="582967" y="611080"/>
                  <a:pt x="0" y="781235"/>
                </a:cubicBezTo>
              </a:path>
            </a:pathLst>
          </a:custGeom>
          <a:ln w="19050" cap="flat" cmpd="sng" algn="ctr">
            <a:solidFill>
              <a:srgbClr val="00B0F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9" name="Freeform: Shape 8">
            <a:extLst>
              <a:ext uri="{FF2B5EF4-FFF2-40B4-BE49-F238E27FC236}">
                <a16:creationId xmlns:a16="http://schemas.microsoft.com/office/drawing/2014/main" id="{B8D01E17-C01C-4B8F-A05B-320449D613E4}"/>
              </a:ext>
            </a:extLst>
          </p:cNvPr>
          <p:cNvSpPr/>
          <p:nvPr/>
        </p:nvSpPr>
        <p:spPr>
          <a:xfrm>
            <a:off x="1744131" y="4900474"/>
            <a:ext cx="4567892" cy="286778"/>
          </a:xfrm>
          <a:custGeom>
            <a:avLst/>
            <a:gdLst>
              <a:gd name="connsiteX0" fmla="*/ 4567892 w 4567892"/>
              <a:gd name="connsiteY0" fmla="*/ 248575 h 286778"/>
              <a:gd name="connsiteX1" fmla="*/ 706106 w 4567892"/>
              <a:gd name="connsiteY1" fmla="*/ 266330 h 286778"/>
              <a:gd name="connsiteX2" fmla="*/ 13648 w 4567892"/>
              <a:gd name="connsiteY2" fmla="*/ 0 h 286778"/>
            </a:gdLst>
            <a:ahLst/>
            <a:cxnLst>
              <a:cxn ang="0">
                <a:pos x="connsiteX0" y="connsiteY0"/>
              </a:cxn>
              <a:cxn ang="0">
                <a:pos x="connsiteX1" y="connsiteY1"/>
              </a:cxn>
              <a:cxn ang="0">
                <a:pos x="connsiteX2" y="connsiteY2"/>
              </a:cxn>
            </a:cxnLst>
            <a:rect l="l" t="t" r="r" b="b"/>
            <a:pathLst>
              <a:path w="4567892" h="286778">
                <a:moveTo>
                  <a:pt x="4567892" y="248575"/>
                </a:moveTo>
                <a:cubicBezTo>
                  <a:pt x="3016519" y="278167"/>
                  <a:pt x="1465147" y="307759"/>
                  <a:pt x="706106" y="266330"/>
                </a:cubicBezTo>
                <a:cubicBezTo>
                  <a:pt x="-52935" y="224901"/>
                  <a:pt x="-19644" y="112450"/>
                  <a:pt x="13648" y="0"/>
                </a:cubicBezTo>
              </a:path>
            </a:pathLst>
          </a:custGeom>
          <a:ln w="1905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427433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 calcmode="lin" valueType="num">
                                      <p:cBhvr additive="base">
                                        <p:cTn id="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anim calcmode="lin" valueType="num">
                                      <p:cBhvr additive="base">
                                        <p:cTn id="1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anim calcmode="lin" valueType="num">
                                      <p:cBhvr additive="base">
                                        <p:cTn id="1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8" end="8"/>
                                            </p:txEl>
                                          </p:spTgt>
                                        </p:tgtEl>
                                        <p:attrNameLst>
                                          <p:attrName>style.visibility</p:attrName>
                                        </p:attrNameLst>
                                      </p:cBhvr>
                                      <p:to>
                                        <p:strVal val="visible"/>
                                      </p:to>
                                    </p:set>
                                    <p:anim calcmode="lin" valueType="num">
                                      <p:cBhvr additive="base">
                                        <p:cTn id="25"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10" end="10"/>
                                            </p:txEl>
                                          </p:spTgt>
                                        </p:tgtEl>
                                        <p:attrNameLst>
                                          <p:attrName>style.visibility</p:attrName>
                                        </p:attrNameLst>
                                      </p:cBhvr>
                                      <p:to>
                                        <p:strVal val="visible"/>
                                      </p:to>
                                    </p:set>
                                    <p:anim calcmode="lin" valueType="num">
                                      <p:cBhvr additive="base">
                                        <p:cTn id="31"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xEl>
                                              <p:pRg st="11" end="11"/>
                                            </p:txEl>
                                          </p:spTgt>
                                        </p:tgtEl>
                                        <p:attrNameLst>
                                          <p:attrName>style.visibility</p:attrName>
                                        </p:attrNameLst>
                                      </p:cBhvr>
                                      <p:to>
                                        <p:strVal val="visible"/>
                                      </p:to>
                                    </p:set>
                                    <p:anim calcmode="lin" valueType="num">
                                      <p:cBhvr additive="base">
                                        <p:cTn id="37" dur="500" fill="hold"/>
                                        <p:tgtEl>
                                          <p:spTgt spid="7">
                                            <p:txEl>
                                              <p:pRg st="11" end="1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ppt_x"/>
                                          </p:val>
                                        </p:tav>
                                        <p:tav tm="100000">
                                          <p:val>
                                            <p:strVal val="#ppt_x"/>
                                          </p:val>
                                        </p:tav>
                                      </p:tavLst>
                                    </p:anim>
                                    <p:anim calcmode="lin" valueType="num">
                                      <p:cBhvr additive="base">
                                        <p:cTn id="50" dur="500" fill="hold"/>
                                        <p:tgtEl>
                                          <p:spTgt spid="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500" fill="hold"/>
                                        <p:tgtEl>
                                          <p:spTgt spid="4"/>
                                        </p:tgtEl>
                                        <p:attrNameLst>
                                          <p:attrName>ppt_x</p:attrName>
                                        </p:attrNameLst>
                                      </p:cBhvr>
                                      <p:tavLst>
                                        <p:tav tm="0">
                                          <p:val>
                                            <p:strVal val="#ppt_x"/>
                                          </p:val>
                                        </p:tav>
                                        <p:tav tm="100000">
                                          <p:val>
                                            <p:strVal val="#ppt_x"/>
                                          </p:val>
                                        </p:tav>
                                      </p:tavLst>
                                    </p:anim>
                                    <p:anim calcmode="lin" valueType="num">
                                      <p:cBhvr additive="base">
                                        <p:cTn id="54" dur="500" fill="hold"/>
                                        <p:tgtEl>
                                          <p:spTgt spid="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fill="hold"/>
                                        <p:tgtEl>
                                          <p:spTgt spid="9"/>
                                        </p:tgtEl>
                                        <p:attrNameLst>
                                          <p:attrName>ppt_x</p:attrName>
                                        </p:attrNameLst>
                                      </p:cBhvr>
                                      <p:tavLst>
                                        <p:tav tm="0">
                                          <p:val>
                                            <p:strVal val="#ppt_x"/>
                                          </p:val>
                                        </p:tav>
                                        <p:tav tm="100000">
                                          <p:val>
                                            <p:strVal val="#ppt_x"/>
                                          </p:val>
                                        </p:tav>
                                      </p:tavLst>
                                    </p:anim>
                                    <p:anim calcmode="lin" valueType="num">
                                      <p:cBhvr additive="base">
                                        <p:cTn id="6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5698D94-F502-4DB7-9C65-83290E55AE4A}"/>
              </a:ext>
            </a:extLst>
          </p:cNvPr>
          <p:cNvPicPr>
            <a:picLocks noChangeAspect="1"/>
          </p:cNvPicPr>
          <p:nvPr/>
        </p:nvPicPr>
        <p:blipFill>
          <a:blip r:embed="rId3"/>
          <a:stretch>
            <a:fillRect/>
          </a:stretch>
        </p:blipFill>
        <p:spPr>
          <a:xfrm>
            <a:off x="2935593" y="1410536"/>
            <a:ext cx="5968709" cy="2681131"/>
          </a:xfrm>
          <a:prstGeom prst="rect">
            <a:avLst/>
          </a:prstGeom>
        </p:spPr>
      </p:pic>
      <p:sp>
        <p:nvSpPr>
          <p:cNvPr id="3" name="TextBox 2"/>
          <p:cNvSpPr txBox="1"/>
          <p:nvPr/>
        </p:nvSpPr>
        <p:spPr>
          <a:xfrm>
            <a:off x="150578" y="4163560"/>
            <a:ext cx="11878665" cy="1754326"/>
          </a:xfrm>
          <a:prstGeom prst="rect">
            <a:avLst/>
          </a:prstGeom>
          <a:noFill/>
        </p:spPr>
        <p:txBody>
          <a:bodyPr wrap="square" rtlCol="0">
            <a:spAutoFit/>
          </a:bodyPr>
          <a:lstStyle/>
          <a:p>
            <a:r>
              <a:rPr lang="en-GB" sz="1800" dirty="0">
                <a:latin typeface="+mj-lt"/>
              </a:rPr>
              <a:t>Here the arrows show how data is being passed from the main program into the function’s parameter ‘x’. </a:t>
            </a:r>
            <a:r>
              <a:rPr lang="en-GB" sz="1800" b="1" dirty="0">
                <a:latin typeface="+mj-lt"/>
              </a:rPr>
              <a:t>number</a:t>
            </a:r>
            <a:r>
              <a:rPr lang="en-GB" sz="1800" dirty="0">
                <a:latin typeface="+mj-lt"/>
              </a:rPr>
              <a:t> is as a </a:t>
            </a:r>
            <a:r>
              <a:rPr lang="en-GB" sz="1800" b="1" dirty="0">
                <a:latin typeface="+mj-lt"/>
              </a:rPr>
              <a:t>parameter</a:t>
            </a:r>
            <a:r>
              <a:rPr lang="en-GB" sz="1800" dirty="0">
                <a:latin typeface="+mj-lt"/>
              </a:rPr>
              <a:t> and contains an </a:t>
            </a:r>
            <a:r>
              <a:rPr lang="en-GB" sz="1800" b="1" dirty="0">
                <a:latin typeface="+mj-lt"/>
              </a:rPr>
              <a:t>argument</a:t>
            </a:r>
            <a:r>
              <a:rPr lang="en-GB" sz="1800" dirty="0">
                <a:latin typeface="+mj-lt"/>
              </a:rPr>
              <a:t> (an item of data), which is passed to the function’s </a:t>
            </a:r>
            <a:r>
              <a:rPr lang="en-GB" sz="1800" b="1" dirty="0">
                <a:latin typeface="+mj-lt"/>
              </a:rPr>
              <a:t>parameter</a:t>
            </a:r>
            <a:r>
              <a:rPr lang="en-GB" sz="1800" dirty="0">
                <a:latin typeface="+mj-lt"/>
              </a:rPr>
              <a:t> (</a:t>
            </a:r>
            <a:r>
              <a:rPr lang="en-GB" sz="1800" b="1" dirty="0">
                <a:latin typeface="+mj-lt"/>
              </a:rPr>
              <a:t>x</a:t>
            </a:r>
            <a:r>
              <a:rPr lang="en-GB" sz="1800" dirty="0">
                <a:latin typeface="+mj-lt"/>
              </a:rPr>
              <a:t>).</a:t>
            </a:r>
          </a:p>
          <a:p>
            <a:endParaRPr lang="en-GB" sz="1800" dirty="0">
              <a:latin typeface="+mj-lt"/>
            </a:endParaRPr>
          </a:p>
          <a:p>
            <a:r>
              <a:rPr lang="en-GB" sz="1800" dirty="0">
                <a:latin typeface="+mj-lt"/>
              </a:rPr>
              <a:t>When the function is finished executing its commands it </a:t>
            </a:r>
            <a:r>
              <a:rPr lang="en-GB" sz="1800" b="1" dirty="0">
                <a:latin typeface="+mj-lt"/>
              </a:rPr>
              <a:t>returns</a:t>
            </a:r>
            <a:r>
              <a:rPr lang="en-GB" sz="1800" dirty="0">
                <a:latin typeface="+mj-lt"/>
              </a:rPr>
              <a:t> the value back into the main program. The value is returned into the </a:t>
            </a:r>
            <a:r>
              <a:rPr lang="en-GB" sz="1800" b="1" dirty="0">
                <a:latin typeface="+mj-lt"/>
              </a:rPr>
              <a:t>variable</a:t>
            </a:r>
            <a:r>
              <a:rPr lang="en-GB" sz="1800" dirty="0">
                <a:latin typeface="+mj-lt"/>
              </a:rPr>
              <a:t> that the </a:t>
            </a:r>
            <a:r>
              <a:rPr lang="en-GB" sz="1800" b="1" dirty="0">
                <a:latin typeface="+mj-lt"/>
              </a:rPr>
              <a:t>function call </a:t>
            </a:r>
            <a:r>
              <a:rPr lang="en-GB" sz="1800" dirty="0">
                <a:latin typeface="+mj-lt"/>
              </a:rPr>
              <a:t>is </a:t>
            </a:r>
            <a:r>
              <a:rPr lang="en-GB" sz="1800" b="1" dirty="0">
                <a:latin typeface="+mj-lt"/>
              </a:rPr>
              <a:t>assigned</a:t>
            </a:r>
            <a:r>
              <a:rPr lang="en-GB" sz="1800" dirty="0">
                <a:latin typeface="+mj-lt"/>
              </a:rPr>
              <a:t> to (in this case it is ‘</a:t>
            </a:r>
            <a:r>
              <a:rPr lang="en-GB" sz="1800" b="1" dirty="0">
                <a:latin typeface="+mj-lt"/>
              </a:rPr>
              <a:t>answer</a:t>
            </a:r>
            <a:r>
              <a:rPr lang="en-GB" sz="1800" dirty="0">
                <a:latin typeface="+mj-lt"/>
              </a:rPr>
              <a:t>’).</a:t>
            </a:r>
          </a:p>
        </p:txBody>
      </p:sp>
      <p:sp>
        <p:nvSpPr>
          <p:cNvPr id="6" name="TextBox 5"/>
          <p:cNvSpPr txBox="1"/>
          <p:nvPr/>
        </p:nvSpPr>
        <p:spPr>
          <a:xfrm>
            <a:off x="150578" y="708139"/>
            <a:ext cx="8566769" cy="369332"/>
          </a:xfrm>
          <a:prstGeom prst="rect">
            <a:avLst/>
          </a:prstGeom>
          <a:noFill/>
        </p:spPr>
        <p:txBody>
          <a:bodyPr wrap="none" rtlCol="0">
            <a:spAutoFit/>
          </a:bodyPr>
          <a:lstStyle/>
          <a:p>
            <a:r>
              <a:rPr lang="en-GB" sz="1800" b="1" dirty="0">
                <a:latin typeface="+mj-lt"/>
              </a:rPr>
              <a:t>Example of parameter passing and returning values – </a:t>
            </a:r>
            <a:r>
              <a:rPr lang="en-GB" sz="1800" b="1" i="1" dirty="0">
                <a:latin typeface="+mj-lt"/>
              </a:rPr>
              <a:t>tracing the data flow</a:t>
            </a:r>
            <a:r>
              <a:rPr lang="en-GB" sz="1800" b="1" dirty="0">
                <a:latin typeface="+mj-lt"/>
              </a:rPr>
              <a:t>:</a:t>
            </a:r>
          </a:p>
        </p:txBody>
      </p:sp>
      <p:sp>
        <p:nvSpPr>
          <p:cNvPr id="10" name="TextBox 9"/>
          <p:cNvSpPr txBox="1"/>
          <p:nvPr/>
        </p:nvSpPr>
        <p:spPr>
          <a:xfrm>
            <a:off x="5890355" y="2114697"/>
            <a:ext cx="858832" cy="369332"/>
          </a:xfrm>
          <a:prstGeom prst="rect">
            <a:avLst/>
          </a:prstGeom>
          <a:noFill/>
        </p:spPr>
        <p:txBody>
          <a:bodyPr wrap="square" rtlCol="0">
            <a:spAutoFit/>
          </a:bodyPr>
          <a:lstStyle/>
          <a:p>
            <a:pPr algn="ctr"/>
            <a:r>
              <a:rPr lang="en-GB" sz="900" dirty="0">
                <a:solidFill>
                  <a:srgbClr val="E59900"/>
                </a:solidFill>
                <a:latin typeface="+mj-lt"/>
              </a:rPr>
              <a:t>Passing a parameter</a:t>
            </a:r>
          </a:p>
        </p:txBody>
      </p:sp>
      <p:sp>
        <p:nvSpPr>
          <p:cNvPr id="13" name="TextBox 12"/>
          <p:cNvSpPr txBox="1"/>
          <p:nvPr/>
        </p:nvSpPr>
        <p:spPr>
          <a:xfrm>
            <a:off x="4010749" y="2680868"/>
            <a:ext cx="761518" cy="369332"/>
          </a:xfrm>
          <a:prstGeom prst="rect">
            <a:avLst/>
          </a:prstGeom>
          <a:noFill/>
        </p:spPr>
        <p:txBody>
          <a:bodyPr wrap="square" rtlCol="0">
            <a:spAutoFit/>
          </a:bodyPr>
          <a:lstStyle/>
          <a:p>
            <a:pPr algn="ctr"/>
            <a:r>
              <a:rPr lang="en-GB" sz="900" dirty="0">
                <a:solidFill>
                  <a:srgbClr val="E59900"/>
                </a:solidFill>
                <a:latin typeface="+mj-lt"/>
              </a:rPr>
              <a:t>Returning a value</a:t>
            </a:r>
          </a:p>
        </p:txBody>
      </p:sp>
      <p:sp>
        <p:nvSpPr>
          <p:cNvPr id="12" name="Title 1"/>
          <p:cNvSpPr>
            <a:spLocks noGrp="1"/>
          </p:cNvSpPr>
          <p:nvPr>
            <p:ph type="title"/>
          </p:nvPr>
        </p:nvSpPr>
        <p:spPr>
          <a:xfrm>
            <a:off x="1991544" y="0"/>
            <a:ext cx="8496944" cy="594804"/>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Functions</a:t>
            </a:r>
          </a:p>
        </p:txBody>
      </p:sp>
      <p:sp>
        <p:nvSpPr>
          <p:cNvPr id="2" name="Freeform: Shape 1">
            <a:extLst>
              <a:ext uri="{FF2B5EF4-FFF2-40B4-BE49-F238E27FC236}">
                <a16:creationId xmlns:a16="http://schemas.microsoft.com/office/drawing/2014/main" id="{476D6321-512C-4A51-AF87-0206D4A190A8}"/>
              </a:ext>
            </a:extLst>
          </p:cNvPr>
          <p:cNvSpPr/>
          <p:nvPr/>
        </p:nvSpPr>
        <p:spPr>
          <a:xfrm>
            <a:off x="4580878" y="1472395"/>
            <a:ext cx="1262931" cy="2023269"/>
          </a:xfrm>
          <a:custGeom>
            <a:avLst/>
            <a:gdLst>
              <a:gd name="connsiteX0" fmla="*/ 656948 w 1262931"/>
              <a:gd name="connsiteY0" fmla="*/ 2023269 h 2023269"/>
              <a:gd name="connsiteX1" fmla="*/ 1260629 w 1262931"/>
              <a:gd name="connsiteY1" fmla="*/ 762639 h 2023269"/>
              <a:gd name="connsiteX2" fmla="*/ 461639 w 1262931"/>
              <a:gd name="connsiteY2" fmla="*/ 25793 h 2023269"/>
              <a:gd name="connsiteX3" fmla="*/ 0 w 1262931"/>
              <a:gd name="connsiteY3" fmla="*/ 238857 h 2023269"/>
            </a:gdLst>
            <a:ahLst/>
            <a:cxnLst>
              <a:cxn ang="0">
                <a:pos x="connsiteX0" y="connsiteY0"/>
              </a:cxn>
              <a:cxn ang="0">
                <a:pos x="connsiteX1" y="connsiteY1"/>
              </a:cxn>
              <a:cxn ang="0">
                <a:pos x="connsiteX2" y="connsiteY2"/>
              </a:cxn>
              <a:cxn ang="0">
                <a:pos x="connsiteX3" y="connsiteY3"/>
              </a:cxn>
            </a:cxnLst>
            <a:rect l="l" t="t" r="r" b="b"/>
            <a:pathLst>
              <a:path w="1262931" h="2023269">
                <a:moveTo>
                  <a:pt x="656948" y="2023269"/>
                </a:moveTo>
                <a:cubicBezTo>
                  <a:pt x="975064" y="1559410"/>
                  <a:pt x="1293180" y="1095552"/>
                  <a:pt x="1260629" y="762639"/>
                </a:cubicBezTo>
                <a:cubicBezTo>
                  <a:pt x="1228078" y="429726"/>
                  <a:pt x="671744" y="113090"/>
                  <a:pt x="461639" y="25793"/>
                </a:cubicBezTo>
                <a:cubicBezTo>
                  <a:pt x="251534" y="-61504"/>
                  <a:pt x="125767" y="88676"/>
                  <a:pt x="0" y="238857"/>
                </a:cubicBezTo>
              </a:path>
            </a:pathLst>
          </a:cu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4" name="Freeform: Shape 3">
            <a:extLst>
              <a:ext uri="{FF2B5EF4-FFF2-40B4-BE49-F238E27FC236}">
                <a16:creationId xmlns:a16="http://schemas.microsoft.com/office/drawing/2014/main" id="{8A500751-BD3B-419E-ACD0-5CBFAA563A60}"/>
              </a:ext>
            </a:extLst>
          </p:cNvPr>
          <p:cNvSpPr/>
          <p:nvPr/>
        </p:nvSpPr>
        <p:spPr>
          <a:xfrm>
            <a:off x="3630967" y="2501365"/>
            <a:ext cx="497149" cy="1023151"/>
          </a:xfrm>
          <a:custGeom>
            <a:avLst/>
            <a:gdLst>
              <a:gd name="connsiteX0" fmla="*/ 541538 w 541538"/>
              <a:gd name="connsiteY0" fmla="*/ 0 h 1225118"/>
              <a:gd name="connsiteX1" fmla="*/ 363985 w 541538"/>
              <a:gd name="connsiteY1" fmla="*/ 878889 h 1225118"/>
              <a:gd name="connsiteX2" fmla="*/ 0 w 541538"/>
              <a:gd name="connsiteY2" fmla="*/ 1225118 h 1225118"/>
            </a:gdLst>
            <a:ahLst/>
            <a:cxnLst>
              <a:cxn ang="0">
                <a:pos x="connsiteX0" y="connsiteY0"/>
              </a:cxn>
              <a:cxn ang="0">
                <a:pos x="connsiteX1" y="connsiteY1"/>
              </a:cxn>
              <a:cxn ang="0">
                <a:pos x="connsiteX2" y="connsiteY2"/>
              </a:cxn>
            </a:cxnLst>
            <a:rect l="l" t="t" r="r" b="b"/>
            <a:pathLst>
              <a:path w="541538" h="1225118">
                <a:moveTo>
                  <a:pt x="541538" y="0"/>
                </a:moveTo>
                <a:cubicBezTo>
                  <a:pt x="497889" y="337351"/>
                  <a:pt x="454241" y="674703"/>
                  <a:pt x="363985" y="878889"/>
                </a:cubicBezTo>
                <a:cubicBezTo>
                  <a:pt x="273729" y="1083075"/>
                  <a:pt x="136864" y="1154096"/>
                  <a:pt x="0" y="1225118"/>
                </a:cubicBezTo>
              </a:path>
            </a:pathLst>
          </a:cu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14" name="Rectangle 13">
            <a:extLst>
              <a:ext uri="{FF2B5EF4-FFF2-40B4-BE49-F238E27FC236}">
                <a16:creationId xmlns:a16="http://schemas.microsoft.com/office/drawing/2014/main" id="{FEE55E8C-B297-4105-8D62-6D874E7045D0}"/>
              </a:ext>
            </a:extLst>
          </p:cNvPr>
          <p:cNvSpPr/>
          <p:nvPr/>
        </p:nvSpPr>
        <p:spPr>
          <a:xfrm>
            <a:off x="8282881" y="5986146"/>
            <a:ext cx="3812262" cy="261610"/>
          </a:xfrm>
          <a:prstGeom prst="rect">
            <a:avLst/>
          </a:prstGeom>
        </p:spPr>
        <p:txBody>
          <a:bodyPr wrap="none">
            <a:spAutoFit/>
          </a:bodyPr>
          <a:lstStyle/>
          <a:p>
            <a:r>
              <a:rPr lang="en-GB" sz="1100" dirty="0">
                <a:latin typeface="+mj-lt"/>
                <a:hlinkClick r:id="rId4"/>
              </a:rPr>
              <a:t>https://coder.computerscienceuk.com/coder/58wR/</a:t>
            </a:r>
            <a:endParaRPr lang="en-GB" sz="1100" dirty="0">
              <a:latin typeface="+mj-lt"/>
            </a:endParaRPr>
          </a:p>
        </p:txBody>
      </p:sp>
    </p:spTree>
    <p:extLst>
      <p:ext uri="{BB962C8B-B14F-4D97-AF65-F5344CB8AC3E}">
        <p14:creationId xmlns:p14="http://schemas.microsoft.com/office/powerpoint/2010/main" val="296107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89377" y="755456"/>
            <a:ext cx="8496944" cy="369332"/>
          </a:xfrm>
          <a:prstGeom prst="rect">
            <a:avLst/>
          </a:prstGeom>
          <a:noFill/>
        </p:spPr>
        <p:txBody>
          <a:bodyPr wrap="square" rtlCol="0">
            <a:spAutoFit/>
          </a:bodyPr>
          <a:lstStyle/>
          <a:p>
            <a:r>
              <a:rPr lang="en-GB" sz="1800" b="1" dirty="0">
                <a:latin typeface="+mj-lt"/>
              </a:rPr>
              <a:t>Passing and Returning more than one value (argument):</a:t>
            </a:r>
          </a:p>
        </p:txBody>
      </p:sp>
      <p:sp>
        <p:nvSpPr>
          <p:cNvPr id="13" name="TextBox 12"/>
          <p:cNvSpPr txBox="1"/>
          <p:nvPr/>
        </p:nvSpPr>
        <p:spPr>
          <a:xfrm>
            <a:off x="189377" y="4251668"/>
            <a:ext cx="11629748" cy="1754326"/>
          </a:xfrm>
          <a:prstGeom prst="rect">
            <a:avLst/>
          </a:prstGeom>
          <a:noFill/>
        </p:spPr>
        <p:txBody>
          <a:bodyPr wrap="square" rtlCol="0">
            <a:spAutoFit/>
          </a:bodyPr>
          <a:lstStyle/>
          <a:p>
            <a:r>
              <a:rPr lang="en-GB" sz="1800" dirty="0">
                <a:latin typeface="+mj-lt"/>
              </a:rPr>
              <a:t>Here the arrows show how 2 parameters (each containing arguments) are being passed from the main program into the function’s parameters ‘x’ and ‘y’.</a:t>
            </a:r>
          </a:p>
          <a:p>
            <a:endParaRPr lang="en-GB" sz="1800" dirty="0">
              <a:latin typeface="+mj-lt"/>
            </a:endParaRPr>
          </a:p>
          <a:p>
            <a:r>
              <a:rPr lang="en-GB" sz="1800" dirty="0">
                <a:latin typeface="+mj-lt"/>
              </a:rPr>
              <a:t>It is important to realise that the names of the parameters passing the values and the parameter names of the function, do </a:t>
            </a:r>
            <a:r>
              <a:rPr lang="en-GB" sz="1800" b="1" dirty="0">
                <a:latin typeface="+mj-lt"/>
              </a:rPr>
              <a:t>not</a:t>
            </a:r>
            <a:r>
              <a:rPr lang="en-GB" sz="1800" dirty="0">
                <a:latin typeface="+mj-lt"/>
              </a:rPr>
              <a:t> have to match. However, </a:t>
            </a:r>
            <a:r>
              <a:rPr lang="en-GB" sz="1800" b="1" dirty="0">
                <a:latin typeface="+mj-lt"/>
              </a:rPr>
              <a:t>the order </a:t>
            </a:r>
            <a:r>
              <a:rPr lang="en-GB" sz="1800" dirty="0">
                <a:latin typeface="+mj-lt"/>
              </a:rPr>
              <a:t>in which they are </a:t>
            </a:r>
            <a:r>
              <a:rPr lang="en-GB" sz="1800" b="1" dirty="0">
                <a:latin typeface="+mj-lt"/>
              </a:rPr>
              <a:t>sent</a:t>
            </a:r>
            <a:r>
              <a:rPr lang="en-GB" sz="1800" dirty="0">
                <a:latin typeface="+mj-lt"/>
              </a:rPr>
              <a:t> is the </a:t>
            </a:r>
            <a:r>
              <a:rPr lang="en-GB" sz="1800" b="1" dirty="0">
                <a:latin typeface="+mj-lt"/>
              </a:rPr>
              <a:t>order</a:t>
            </a:r>
            <a:r>
              <a:rPr lang="en-GB" sz="1800" dirty="0">
                <a:latin typeface="+mj-lt"/>
              </a:rPr>
              <a:t> in which they are </a:t>
            </a:r>
            <a:r>
              <a:rPr lang="en-GB" sz="1800" b="1" dirty="0">
                <a:latin typeface="+mj-lt"/>
              </a:rPr>
              <a:t>received</a:t>
            </a:r>
            <a:r>
              <a:rPr lang="en-GB" sz="1800" dirty="0">
                <a:latin typeface="+mj-lt"/>
              </a:rPr>
              <a:t> (number1 is sent to x, number2 is sent to y).</a:t>
            </a:r>
          </a:p>
        </p:txBody>
      </p:sp>
      <p:sp>
        <p:nvSpPr>
          <p:cNvPr id="12" name="Title 1"/>
          <p:cNvSpPr>
            <a:spLocks noGrp="1"/>
          </p:cNvSpPr>
          <p:nvPr>
            <p:ph type="title"/>
          </p:nvPr>
        </p:nvSpPr>
        <p:spPr>
          <a:xfrm>
            <a:off x="1991544" y="13278"/>
            <a:ext cx="8496944" cy="581525"/>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Functions</a:t>
            </a:r>
          </a:p>
        </p:txBody>
      </p:sp>
      <p:pic>
        <p:nvPicPr>
          <p:cNvPr id="2" name="Picture 1">
            <a:extLst>
              <a:ext uri="{FF2B5EF4-FFF2-40B4-BE49-F238E27FC236}">
                <a16:creationId xmlns:a16="http://schemas.microsoft.com/office/drawing/2014/main" id="{83D6B052-652C-4AFC-8FEB-4FA750D92E47}"/>
              </a:ext>
            </a:extLst>
          </p:cNvPr>
          <p:cNvPicPr>
            <a:picLocks noChangeAspect="1"/>
          </p:cNvPicPr>
          <p:nvPr/>
        </p:nvPicPr>
        <p:blipFill>
          <a:blip r:embed="rId2"/>
          <a:stretch>
            <a:fillRect/>
          </a:stretch>
        </p:blipFill>
        <p:spPr>
          <a:xfrm>
            <a:off x="2581263" y="1394552"/>
            <a:ext cx="6363588" cy="2667372"/>
          </a:xfrm>
          <a:prstGeom prst="rect">
            <a:avLst/>
          </a:prstGeom>
        </p:spPr>
      </p:pic>
      <p:sp>
        <p:nvSpPr>
          <p:cNvPr id="3" name="Rectangle 2">
            <a:extLst>
              <a:ext uri="{FF2B5EF4-FFF2-40B4-BE49-F238E27FC236}">
                <a16:creationId xmlns:a16="http://schemas.microsoft.com/office/drawing/2014/main" id="{1BE3A8D6-3762-4128-8DA9-66C141A62852}"/>
              </a:ext>
            </a:extLst>
          </p:cNvPr>
          <p:cNvSpPr/>
          <p:nvPr/>
        </p:nvSpPr>
        <p:spPr>
          <a:xfrm>
            <a:off x="8284939" y="5934128"/>
            <a:ext cx="3717684" cy="261610"/>
          </a:xfrm>
          <a:prstGeom prst="rect">
            <a:avLst/>
          </a:prstGeom>
        </p:spPr>
        <p:txBody>
          <a:bodyPr wrap="none">
            <a:spAutoFit/>
          </a:bodyPr>
          <a:lstStyle/>
          <a:p>
            <a:r>
              <a:rPr lang="en-GB" sz="1100" dirty="0">
                <a:latin typeface="+mj-lt"/>
                <a:hlinkClick r:id="rId3"/>
              </a:rPr>
              <a:t>https://coder.computerscienceuk.com/coder/k5jX/</a:t>
            </a:r>
            <a:endParaRPr lang="en-GB" sz="1100" dirty="0">
              <a:latin typeface="+mj-lt"/>
            </a:endParaRPr>
          </a:p>
        </p:txBody>
      </p:sp>
      <p:sp>
        <p:nvSpPr>
          <p:cNvPr id="4" name="Freeform: Shape 3">
            <a:extLst>
              <a:ext uri="{FF2B5EF4-FFF2-40B4-BE49-F238E27FC236}">
                <a16:creationId xmlns:a16="http://schemas.microsoft.com/office/drawing/2014/main" id="{C05AAD79-1537-4498-99F2-8E11D9811FE8}"/>
              </a:ext>
            </a:extLst>
          </p:cNvPr>
          <p:cNvSpPr/>
          <p:nvPr/>
        </p:nvSpPr>
        <p:spPr>
          <a:xfrm>
            <a:off x="3968318" y="1467156"/>
            <a:ext cx="927312" cy="2092790"/>
          </a:xfrm>
          <a:custGeom>
            <a:avLst/>
            <a:gdLst>
              <a:gd name="connsiteX0" fmla="*/ 612560 w 927312"/>
              <a:gd name="connsiteY0" fmla="*/ 2092790 h 2092790"/>
              <a:gd name="connsiteX1" fmla="*/ 914400 w 927312"/>
              <a:gd name="connsiteY1" fmla="*/ 414910 h 2092790"/>
              <a:gd name="connsiteX2" fmla="*/ 230820 w 927312"/>
              <a:gd name="connsiteY2" fmla="*/ 6537 h 2092790"/>
              <a:gd name="connsiteX3" fmla="*/ 0 w 927312"/>
              <a:gd name="connsiteY3" fmla="*/ 201846 h 2092790"/>
            </a:gdLst>
            <a:ahLst/>
            <a:cxnLst>
              <a:cxn ang="0">
                <a:pos x="connsiteX0" y="connsiteY0"/>
              </a:cxn>
              <a:cxn ang="0">
                <a:pos x="connsiteX1" y="connsiteY1"/>
              </a:cxn>
              <a:cxn ang="0">
                <a:pos x="connsiteX2" y="connsiteY2"/>
              </a:cxn>
              <a:cxn ang="0">
                <a:pos x="connsiteX3" y="connsiteY3"/>
              </a:cxn>
            </a:cxnLst>
            <a:rect l="l" t="t" r="r" b="b"/>
            <a:pathLst>
              <a:path w="927312" h="2092790">
                <a:moveTo>
                  <a:pt x="612560" y="2092790"/>
                </a:moveTo>
                <a:cubicBezTo>
                  <a:pt x="795291" y="1427704"/>
                  <a:pt x="978023" y="762619"/>
                  <a:pt x="914400" y="414910"/>
                </a:cubicBezTo>
                <a:cubicBezTo>
                  <a:pt x="850777" y="67201"/>
                  <a:pt x="383220" y="42048"/>
                  <a:pt x="230820" y="6537"/>
                </a:cubicBezTo>
                <a:cubicBezTo>
                  <a:pt x="78420" y="-28974"/>
                  <a:pt x="39210" y="86436"/>
                  <a:pt x="0" y="201846"/>
                </a:cubicBezTo>
              </a:path>
            </a:pathLst>
          </a:cu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14" name="Freeform: Shape 13">
            <a:extLst>
              <a:ext uri="{FF2B5EF4-FFF2-40B4-BE49-F238E27FC236}">
                <a16:creationId xmlns:a16="http://schemas.microsoft.com/office/drawing/2014/main" id="{895D4D26-4235-464D-A6AA-50D3C204B342}"/>
              </a:ext>
            </a:extLst>
          </p:cNvPr>
          <p:cNvSpPr/>
          <p:nvPr/>
        </p:nvSpPr>
        <p:spPr>
          <a:xfrm>
            <a:off x="4191738" y="1467156"/>
            <a:ext cx="1569869" cy="2092790"/>
          </a:xfrm>
          <a:custGeom>
            <a:avLst/>
            <a:gdLst>
              <a:gd name="connsiteX0" fmla="*/ 612560 w 927312"/>
              <a:gd name="connsiteY0" fmla="*/ 2092790 h 2092790"/>
              <a:gd name="connsiteX1" fmla="*/ 914400 w 927312"/>
              <a:gd name="connsiteY1" fmla="*/ 414910 h 2092790"/>
              <a:gd name="connsiteX2" fmla="*/ 230820 w 927312"/>
              <a:gd name="connsiteY2" fmla="*/ 6537 h 2092790"/>
              <a:gd name="connsiteX3" fmla="*/ 0 w 927312"/>
              <a:gd name="connsiteY3" fmla="*/ 201846 h 2092790"/>
            </a:gdLst>
            <a:ahLst/>
            <a:cxnLst>
              <a:cxn ang="0">
                <a:pos x="connsiteX0" y="connsiteY0"/>
              </a:cxn>
              <a:cxn ang="0">
                <a:pos x="connsiteX1" y="connsiteY1"/>
              </a:cxn>
              <a:cxn ang="0">
                <a:pos x="connsiteX2" y="connsiteY2"/>
              </a:cxn>
              <a:cxn ang="0">
                <a:pos x="connsiteX3" y="connsiteY3"/>
              </a:cxn>
            </a:cxnLst>
            <a:rect l="l" t="t" r="r" b="b"/>
            <a:pathLst>
              <a:path w="927312" h="2092790">
                <a:moveTo>
                  <a:pt x="612560" y="2092790"/>
                </a:moveTo>
                <a:cubicBezTo>
                  <a:pt x="795291" y="1427704"/>
                  <a:pt x="978023" y="762619"/>
                  <a:pt x="914400" y="414910"/>
                </a:cubicBezTo>
                <a:cubicBezTo>
                  <a:pt x="850777" y="67201"/>
                  <a:pt x="383220" y="42048"/>
                  <a:pt x="230820" y="6537"/>
                </a:cubicBezTo>
                <a:cubicBezTo>
                  <a:pt x="78420" y="-28974"/>
                  <a:pt x="39210" y="86436"/>
                  <a:pt x="0" y="201846"/>
                </a:cubicBezTo>
              </a:path>
            </a:pathLst>
          </a:cu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6" name="Freeform: Shape 5">
            <a:extLst>
              <a:ext uri="{FF2B5EF4-FFF2-40B4-BE49-F238E27FC236}">
                <a16:creationId xmlns:a16="http://schemas.microsoft.com/office/drawing/2014/main" id="{B2FEDEE6-FB75-4659-9BAA-1D03B486ACCE}"/>
              </a:ext>
            </a:extLst>
          </p:cNvPr>
          <p:cNvSpPr/>
          <p:nvPr/>
        </p:nvSpPr>
        <p:spPr>
          <a:xfrm>
            <a:off x="3355759" y="2414726"/>
            <a:ext cx="514779" cy="1136342"/>
          </a:xfrm>
          <a:custGeom>
            <a:avLst/>
            <a:gdLst>
              <a:gd name="connsiteX0" fmla="*/ 355107 w 514779"/>
              <a:gd name="connsiteY0" fmla="*/ 0 h 1136342"/>
              <a:gd name="connsiteX1" fmla="*/ 497150 w 514779"/>
              <a:gd name="connsiteY1" fmla="*/ 452761 h 1136342"/>
              <a:gd name="connsiteX2" fmla="*/ 0 w 514779"/>
              <a:gd name="connsiteY2" fmla="*/ 1136342 h 1136342"/>
            </a:gdLst>
            <a:ahLst/>
            <a:cxnLst>
              <a:cxn ang="0">
                <a:pos x="connsiteX0" y="connsiteY0"/>
              </a:cxn>
              <a:cxn ang="0">
                <a:pos x="connsiteX1" y="connsiteY1"/>
              </a:cxn>
              <a:cxn ang="0">
                <a:pos x="connsiteX2" y="connsiteY2"/>
              </a:cxn>
            </a:cxnLst>
            <a:rect l="l" t="t" r="r" b="b"/>
            <a:pathLst>
              <a:path w="514779" h="1136342">
                <a:moveTo>
                  <a:pt x="355107" y="0"/>
                </a:moveTo>
                <a:cubicBezTo>
                  <a:pt x="455721" y="131685"/>
                  <a:pt x="556335" y="263371"/>
                  <a:pt x="497150" y="452761"/>
                </a:cubicBezTo>
                <a:cubicBezTo>
                  <a:pt x="437966" y="642151"/>
                  <a:pt x="218983" y="889246"/>
                  <a:pt x="0" y="1136342"/>
                </a:cubicBezTo>
              </a:path>
            </a:pathLst>
          </a:cu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746470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 calcmode="lin" valueType="num">
                                      <p:cBhvr additive="base">
                                        <p:cTn id="13"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5660" y="736723"/>
            <a:ext cx="8496944" cy="369332"/>
          </a:xfrm>
          <a:prstGeom prst="rect">
            <a:avLst/>
          </a:prstGeom>
          <a:noFill/>
        </p:spPr>
        <p:txBody>
          <a:bodyPr wrap="square" rtlCol="0">
            <a:spAutoFit/>
          </a:bodyPr>
          <a:lstStyle/>
          <a:p>
            <a:r>
              <a:rPr lang="en-GB" sz="1800" b="1" dirty="0">
                <a:latin typeface="+mj-lt"/>
              </a:rPr>
              <a:t>Passing and Returning more than one value (argument)</a:t>
            </a:r>
          </a:p>
        </p:txBody>
      </p:sp>
      <p:sp>
        <p:nvSpPr>
          <p:cNvPr id="13" name="TextBox 12"/>
          <p:cNvSpPr txBox="1"/>
          <p:nvPr/>
        </p:nvSpPr>
        <p:spPr>
          <a:xfrm>
            <a:off x="225660" y="4469759"/>
            <a:ext cx="11625175" cy="1754326"/>
          </a:xfrm>
          <a:prstGeom prst="rect">
            <a:avLst/>
          </a:prstGeom>
          <a:noFill/>
        </p:spPr>
        <p:txBody>
          <a:bodyPr wrap="square" rtlCol="0">
            <a:spAutoFit/>
          </a:bodyPr>
          <a:lstStyle/>
          <a:p>
            <a:r>
              <a:rPr lang="en-GB" sz="1800" dirty="0">
                <a:latin typeface="+mj-lt"/>
              </a:rPr>
              <a:t>Here, the arrow highlighting the ‘return’ is showing how 2 pieces of data can be returned into the main program. Of course many more could be returned in one go in this same manner.</a:t>
            </a:r>
          </a:p>
          <a:p>
            <a:endParaRPr lang="en-GB" sz="1800" dirty="0">
              <a:latin typeface="+mj-lt"/>
            </a:endParaRPr>
          </a:p>
          <a:p>
            <a:r>
              <a:rPr lang="en-GB" sz="1800" dirty="0">
                <a:latin typeface="+mj-lt"/>
              </a:rPr>
              <a:t>As these values are being returned to one identifier ‘</a:t>
            </a:r>
            <a:r>
              <a:rPr lang="en-GB" sz="1800" b="1" dirty="0">
                <a:latin typeface="+mj-lt"/>
              </a:rPr>
              <a:t>answer</a:t>
            </a:r>
            <a:r>
              <a:rPr lang="en-GB" sz="1800" dirty="0">
                <a:latin typeface="+mj-lt"/>
              </a:rPr>
              <a:t>’, it automatically becomes a </a:t>
            </a:r>
            <a:r>
              <a:rPr lang="en-GB" sz="1800" b="1" dirty="0">
                <a:latin typeface="+mj-lt"/>
              </a:rPr>
              <a:t>tuple</a:t>
            </a:r>
            <a:r>
              <a:rPr lang="en-GB" sz="1800" dirty="0">
                <a:latin typeface="+mj-lt"/>
              </a:rPr>
              <a:t>, which is a </a:t>
            </a:r>
            <a:r>
              <a:rPr lang="en-GB" sz="1800" b="1" dirty="0">
                <a:latin typeface="+mj-lt"/>
              </a:rPr>
              <a:t>data type </a:t>
            </a:r>
            <a:r>
              <a:rPr lang="en-GB" sz="1800" dirty="0">
                <a:latin typeface="+mj-lt"/>
              </a:rPr>
              <a:t>that can hold </a:t>
            </a:r>
            <a:r>
              <a:rPr lang="en-GB" sz="1800" b="1" dirty="0">
                <a:latin typeface="+mj-lt"/>
              </a:rPr>
              <a:t>a number of different values </a:t>
            </a:r>
            <a:r>
              <a:rPr lang="en-GB" sz="1800" dirty="0">
                <a:latin typeface="+mj-lt"/>
              </a:rPr>
              <a:t>(like a ‘list’, but tuples are not editable (immutable)).</a:t>
            </a:r>
          </a:p>
        </p:txBody>
      </p:sp>
      <p:sp>
        <p:nvSpPr>
          <p:cNvPr id="12" name="Title 1"/>
          <p:cNvSpPr>
            <a:spLocks noGrp="1"/>
          </p:cNvSpPr>
          <p:nvPr>
            <p:ph type="title"/>
          </p:nvPr>
        </p:nvSpPr>
        <p:spPr>
          <a:xfrm>
            <a:off x="1991544" y="14800"/>
            <a:ext cx="8496944" cy="598659"/>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Functions</a:t>
            </a:r>
          </a:p>
        </p:txBody>
      </p:sp>
      <p:pic>
        <p:nvPicPr>
          <p:cNvPr id="2" name="Picture 1">
            <a:extLst>
              <a:ext uri="{FF2B5EF4-FFF2-40B4-BE49-F238E27FC236}">
                <a16:creationId xmlns:a16="http://schemas.microsoft.com/office/drawing/2014/main" id="{5E280217-E748-4DC7-994F-FE1F556132A9}"/>
              </a:ext>
            </a:extLst>
          </p:cNvPr>
          <p:cNvPicPr>
            <a:picLocks noChangeAspect="1"/>
          </p:cNvPicPr>
          <p:nvPr/>
        </p:nvPicPr>
        <p:blipFill>
          <a:blip r:embed="rId2"/>
          <a:stretch>
            <a:fillRect/>
          </a:stretch>
        </p:blipFill>
        <p:spPr>
          <a:xfrm>
            <a:off x="2013027" y="1181158"/>
            <a:ext cx="8165945" cy="3209940"/>
          </a:xfrm>
          <a:prstGeom prst="rect">
            <a:avLst/>
          </a:prstGeom>
        </p:spPr>
      </p:pic>
      <p:sp>
        <p:nvSpPr>
          <p:cNvPr id="3" name="Rectangle 2">
            <a:extLst>
              <a:ext uri="{FF2B5EF4-FFF2-40B4-BE49-F238E27FC236}">
                <a16:creationId xmlns:a16="http://schemas.microsoft.com/office/drawing/2014/main" id="{92C3E098-CCA0-46EA-8DB9-E160ACA5A95B}"/>
              </a:ext>
            </a:extLst>
          </p:cNvPr>
          <p:cNvSpPr/>
          <p:nvPr/>
        </p:nvSpPr>
        <p:spPr>
          <a:xfrm>
            <a:off x="8081855" y="5971819"/>
            <a:ext cx="3768980" cy="261610"/>
          </a:xfrm>
          <a:prstGeom prst="rect">
            <a:avLst/>
          </a:prstGeom>
        </p:spPr>
        <p:txBody>
          <a:bodyPr wrap="none">
            <a:spAutoFit/>
          </a:bodyPr>
          <a:lstStyle/>
          <a:p>
            <a:r>
              <a:rPr lang="en-GB" sz="1100" dirty="0">
                <a:latin typeface="+mj-lt"/>
                <a:hlinkClick r:id="rId3"/>
              </a:rPr>
              <a:t>https://coder.computerscienceuk.com/coder/nZml/</a:t>
            </a:r>
            <a:endParaRPr lang="en-GB" sz="1100" dirty="0">
              <a:latin typeface="+mj-lt"/>
            </a:endParaRPr>
          </a:p>
        </p:txBody>
      </p:sp>
      <p:sp>
        <p:nvSpPr>
          <p:cNvPr id="4" name="Freeform: Shape 3">
            <a:extLst>
              <a:ext uri="{FF2B5EF4-FFF2-40B4-BE49-F238E27FC236}">
                <a16:creationId xmlns:a16="http://schemas.microsoft.com/office/drawing/2014/main" id="{362F6CB7-AD7B-409E-9914-D6DD53F67F46}"/>
              </a:ext>
            </a:extLst>
          </p:cNvPr>
          <p:cNvSpPr/>
          <p:nvPr/>
        </p:nvSpPr>
        <p:spPr>
          <a:xfrm>
            <a:off x="2689933" y="2426020"/>
            <a:ext cx="896645" cy="1027394"/>
          </a:xfrm>
          <a:custGeom>
            <a:avLst/>
            <a:gdLst>
              <a:gd name="connsiteX0" fmla="*/ 532660 w 674014"/>
              <a:gd name="connsiteY0" fmla="*/ 0 h 1038688"/>
              <a:gd name="connsiteX1" fmla="*/ 639192 w 674014"/>
              <a:gd name="connsiteY1" fmla="*/ 310719 h 1038688"/>
              <a:gd name="connsiteX2" fmla="*/ 0 w 674014"/>
              <a:gd name="connsiteY2" fmla="*/ 1038688 h 1038688"/>
            </a:gdLst>
            <a:ahLst/>
            <a:cxnLst>
              <a:cxn ang="0">
                <a:pos x="connsiteX0" y="connsiteY0"/>
              </a:cxn>
              <a:cxn ang="0">
                <a:pos x="connsiteX1" y="connsiteY1"/>
              </a:cxn>
              <a:cxn ang="0">
                <a:pos x="connsiteX2" y="connsiteY2"/>
              </a:cxn>
            </a:cxnLst>
            <a:rect l="l" t="t" r="r" b="b"/>
            <a:pathLst>
              <a:path w="674014" h="1038688">
                <a:moveTo>
                  <a:pt x="532660" y="0"/>
                </a:moveTo>
                <a:cubicBezTo>
                  <a:pt x="630314" y="68802"/>
                  <a:pt x="727969" y="137604"/>
                  <a:pt x="639192" y="310719"/>
                </a:cubicBezTo>
                <a:cubicBezTo>
                  <a:pt x="550415" y="483834"/>
                  <a:pt x="275207" y="761261"/>
                  <a:pt x="0" y="1038688"/>
                </a:cubicBezTo>
              </a:path>
            </a:pathLst>
          </a:cu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5" name="Left Brace 4">
            <a:extLst>
              <a:ext uri="{FF2B5EF4-FFF2-40B4-BE49-F238E27FC236}">
                <a16:creationId xmlns:a16="http://schemas.microsoft.com/office/drawing/2014/main" id="{ABB15F30-7E87-455B-B726-6B40A90F4142}"/>
              </a:ext>
            </a:extLst>
          </p:cNvPr>
          <p:cNvSpPr/>
          <p:nvPr/>
        </p:nvSpPr>
        <p:spPr>
          <a:xfrm rot="16200000">
            <a:off x="3377116" y="2030126"/>
            <a:ext cx="45719" cy="746069"/>
          </a:xfrm>
          <a:prstGeom prst="leftBrace">
            <a:avLst/>
          </a:pr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
        <p:nvSpPr>
          <p:cNvPr id="14" name="Freeform: Shape 13">
            <a:extLst>
              <a:ext uri="{FF2B5EF4-FFF2-40B4-BE49-F238E27FC236}">
                <a16:creationId xmlns:a16="http://schemas.microsoft.com/office/drawing/2014/main" id="{59299D6E-1437-413B-A300-7B2F1FCD1528}"/>
              </a:ext>
            </a:extLst>
          </p:cNvPr>
          <p:cNvSpPr/>
          <p:nvPr/>
        </p:nvSpPr>
        <p:spPr>
          <a:xfrm>
            <a:off x="3247208" y="1274330"/>
            <a:ext cx="927312" cy="2136914"/>
          </a:xfrm>
          <a:custGeom>
            <a:avLst/>
            <a:gdLst>
              <a:gd name="connsiteX0" fmla="*/ 612560 w 927312"/>
              <a:gd name="connsiteY0" fmla="*/ 2092790 h 2092790"/>
              <a:gd name="connsiteX1" fmla="*/ 914400 w 927312"/>
              <a:gd name="connsiteY1" fmla="*/ 414910 h 2092790"/>
              <a:gd name="connsiteX2" fmla="*/ 230820 w 927312"/>
              <a:gd name="connsiteY2" fmla="*/ 6537 h 2092790"/>
              <a:gd name="connsiteX3" fmla="*/ 0 w 927312"/>
              <a:gd name="connsiteY3" fmla="*/ 201846 h 2092790"/>
            </a:gdLst>
            <a:ahLst/>
            <a:cxnLst>
              <a:cxn ang="0">
                <a:pos x="connsiteX0" y="connsiteY0"/>
              </a:cxn>
              <a:cxn ang="0">
                <a:pos x="connsiteX1" y="connsiteY1"/>
              </a:cxn>
              <a:cxn ang="0">
                <a:pos x="connsiteX2" y="connsiteY2"/>
              </a:cxn>
              <a:cxn ang="0">
                <a:pos x="connsiteX3" y="connsiteY3"/>
              </a:cxn>
            </a:cxnLst>
            <a:rect l="l" t="t" r="r" b="b"/>
            <a:pathLst>
              <a:path w="927312" h="2092790">
                <a:moveTo>
                  <a:pt x="612560" y="2092790"/>
                </a:moveTo>
                <a:cubicBezTo>
                  <a:pt x="795291" y="1427704"/>
                  <a:pt x="978023" y="762619"/>
                  <a:pt x="914400" y="414910"/>
                </a:cubicBezTo>
                <a:cubicBezTo>
                  <a:pt x="850777" y="67201"/>
                  <a:pt x="383220" y="42048"/>
                  <a:pt x="230820" y="6537"/>
                </a:cubicBezTo>
                <a:cubicBezTo>
                  <a:pt x="78420" y="-28974"/>
                  <a:pt x="39210" y="86436"/>
                  <a:pt x="0" y="201846"/>
                </a:cubicBezTo>
              </a:path>
            </a:pathLst>
          </a:cu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15" name="Freeform: Shape 14">
            <a:extLst>
              <a:ext uri="{FF2B5EF4-FFF2-40B4-BE49-F238E27FC236}">
                <a16:creationId xmlns:a16="http://schemas.microsoft.com/office/drawing/2014/main" id="{C6A202CD-F37C-4481-A12E-0AE8D7F2195C}"/>
              </a:ext>
            </a:extLst>
          </p:cNvPr>
          <p:cNvSpPr/>
          <p:nvPr/>
        </p:nvSpPr>
        <p:spPr>
          <a:xfrm>
            <a:off x="3470628" y="1274330"/>
            <a:ext cx="1569869" cy="2136914"/>
          </a:xfrm>
          <a:custGeom>
            <a:avLst/>
            <a:gdLst>
              <a:gd name="connsiteX0" fmla="*/ 612560 w 927312"/>
              <a:gd name="connsiteY0" fmla="*/ 2092790 h 2092790"/>
              <a:gd name="connsiteX1" fmla="*/ 914400 w 927312"/>
              <a:gd name="connsiteY1" fmla="*/ 414910 h 2092790"/>
              <a:gd name="connsiteX2" fmla="*/ 230820 w 927312"/>
              <a:gd name="connsiteY2" fmla="*/ 6537 h 2092790"/>
              <a:gd name="connsiteX3" fmla="*/ 0 w 927312"/>
              <a:gd name="connsiteY3" fmla="*/ 201846 h 2092790"/>
            </a:gdLst>
            <a:ahLst/>
            <a:cxnLst>
              <a:cxn ang="0">
                <a:pos x="connsiteX0" y="connsiteY0"/>
              </a:cxn>
              <a:cxn ang="0">
                <a:pos x="connsiteX1" y="connsiteY1"/>
              </a:cxn>
              <a:cxn ang="0">
                <a:pos x="connsiteX2" y="connsiteY2"/>
              </a:cxn>
              <a:cxn ang="0">
                <a:pos x="connsiteX3" y="connsiteY3"/>
              </a:cxn>
            </a:cxnLst>
            <a:rect l="l" t="t" r="r" b="b"/>
            <a:pathLst>
              <a:path w="927312" h="2092790">
                <a:moveTo>
                  <a:pt x="612560" y="2092790"/>
                </a:moveTo>
                <a:cubicBezTo>
                  <a:pt x="795291" y="1427704"/>
                  <a:pt x="978023" y="762619"/>
                  <a:pt x="914400" y="414910"/>
                </a:cubicBezTo>
                <a:cubicBezTo>
                  <a:pt x="850777" y="67201"/>
                  <a:pt x="383220" y="42048"/>
                  <a:pt x="230820" y="6537"/>
                </a:cubicBezTo>
                <a:cubicBezTo>
                  <a:pt x="78420" y="-28974"/>
                  <a:pt x="39210" y="86436"/>
                  <a:pt x="0" y="201846"/>
                </a:cubicBezTo>
              </a:path>
            </a:pathLst>
          </a:cu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557992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 calcmode="lin" valueType="num">
                                      <p:cBhvr additive="base">
                                        <p:cTn id="13"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EBB5F-B476-4455-B60A-0E20BC375E80}"/>
              </a:ext>
            </a:extLst>
          </p:cNvPr>
          <p:cNvSpPr>
            <a:spLocks noGrp="1"/>
          </p:cNvSpPr>
          <p:nvPr>
            <p:ph type="title"/>
          </p:nvPr>
        </p:nvSpPr>
        <p:spPr/>
        <p:txBody>
          <a:bodyPr/>
          <a:lstStyle/>
          <a:p>
            <a:r>
              <a:rPr lang="en-GB" dirty="0"/>
              <a:t>Starter</a:t>
            </a:r>
          </a:p>
        </p:txBody>
      </p:sp>
      <p:pic>
        <p:nvPicPr>
          <p:cNvPr id="4" name="Picture 2">
            <a:extLst>
              <a:ext uri="{FF2B5EF4-FFF2-40B4-BE49-F238E27FC236}">
                <a16:creationId xmlns:a16="http://schemas.microsoft.com/office/drawing/2014/main" id="{5B2B16D3-7F0D-41C6-9B73-9764CCAAA3C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3584"/>
          <a:stretch/>
        </p:blipFill>
        <p:spPr bwMode="auto">
          <a:xfrm>
            <a:off x="2168472" y="1373139"/>
            <a:ext cx="3292057" cy="29201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46B96447-EA3F-4CE3-895A-29D871BB85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91308" y="1373139"/>
            <a:ext cx="3713683" cy="292016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21558EF-9108-4358-BDD2-FBBC1874A9E5}"/>
              </a:ext>
            </a:extLst>
          </p:cNvPr>
          <p:cNvSpPr txBox="1"/>
          <p:nvPr>
            <p:custDataLst>
              <p:tags r:id="rId1"/>
            </p:custDataLst>
          </p:nvPr>
        </p:nvSpPr>
        <p:spPr>
          <a:xfrm>
            <a:off x="1854837" y="4847408"/>
            <a:ext cx="8872942" cy="830997"/>
          </a:xfrm>
          <a:prstGeom prst="rect">
            <a:avLst/>
          </a:prstGeom>
          <a:noFill/>
        </p:spPr>
        <p:txBody>
          <a:bodyPr wrap="none" rtlCol="0">
            <a:spAutoFit/>
          </a:bodyPr>
          <a:lstStyle/>
          <a:p>
            <a:pPr algn="ctr"/>
            <a:r>
              <a:rPr lang="en-GB" sz="2400" dirty="0">
                <a:latin typeface="+mj-lt"/>
              </a:rPr>
              <a:t>You are trying to complete a set of research assignments.</a:t>
            </a:r>
          </a:p>
          <a:p>
            <a:pPr algn="ctr"/>
            <a:r>
              <a:rPr lang="en-GB" sz="2400" b="1" dirty="0">
                <a:latin typeface="+mj-lt"/>
              </a:rPr>
              <a:t>Which room is a better environment for this work and why?</a:t>
            </a:r>
            <a:endParaRPr lang="en-US" sz="2400" b="1" dirty="0">
              <a:latin typeface="+mj-lt"/>
            </a:endParaRPr>
          </a:p>
        </p:txBody>
      </p:sp>
    </p:spTree>
    <p:extLst>
      <p:ext uri="{BB962C8B-B14F-4D97-AF65-F5344CB8AC3E}">
        <p14:creationId xmlns:p14="http://schemas.microsoft.com/office/powerpoint/2010/main" val="25995614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4A3F2-66FD-41AB-9C80-9F7D2D264F54}"/>
              </a:ext>
            </a:extLst>
          </p:cNvPr>
          <p:cNvSpPr>
            <a:spLocks noGrp="1"/>
          </p:cNvSpPr>
          <p:nvPr>
            <p:ph type="title"/>
          </p:nvPr>
        </p:nvSpPr>
        <p:spPr>
          <a:xfrm>
            <a:off x="1799916" y="79899"/>
            <a:ext cx="8592168" cy="390619"/>
          </a:xfrm>
        </p:spPr>
        <p:txBody>
          <a:bodyPr/>
          <a:lstStyle/>
          <a:p>
            <a:r>
              <a:rPr lang="en-GB" dirty="0"/>
              <a:t>Lesson Activity</a:t>
            </a:r>
          </a:p>
        </p:txBody>
      </p:sp>
      <p:sp>
        <p:nvSpPr>
          <p:cNvPr id="3" name="Text Placeholder 2">
            <a:extLst>
              <a:ext uri="{FF2B5EF4-FFF2-40B4-BE49-F238E27FC236}">
                <a16:creationId xmlns:a16="http://schemas.microsoft.com/office/drawing/2014/main" id="{14FC6AEF-29C5-4089-940A-C313D9AA8A18}"/>
              </a:ext>
            </a:extLst>
          </p:cNvPr>
          <p:cNvSpPr>
            <a:spLocks noGrp="1"/>
          </p:cNvSpPr>
          <p:nvPr>
            <p:ph type="body" idx="1"/>
          </p:nvPr>
        </p:nvSpPr>
        <p:spPr>
          <a:xfrm>
            <a:off x="587405" y="935788"/>
            <a:ext cx="8602512" cy="4789830"/>
          </a:xfrm>
        </p:spPr>
        <p:txBody>
          <a:bodyPr/>
          <a:lstStyle/>
          <a:p>
            <a:r>
              <a:rPr lang="en-GB" sz="2400" dirty="0"/>
              <a:t>Read the information in the lesson’s workbook</a:t>
            </a:r>
          </a:p>
          <a:p>
            <a:endParaRPr lang="en-GB" sz="2400" dirty="0"/>
          </a:p>
          <a:p>
            <a:r>
              <a:rPr lang="en-GB" sz="2400" dirty="0"/>
              <a:t>Complete the PRIMM tasks provided.</a:t>
            </a:r>
          </a:p>
        </p:txBody>
      </p:sp>
      <p:pic>
        <p:nvPicPr>
          <p:cNvPr id="5" name="Picture 4">
            <a:extLst>
              <a:ext uri="{FF2B5EF4-FFF2-40B4-BE49-F238E27FC236}">
                <a16:creationId xmlns:a16="http://schemas.microsoft.com/office/drawing/2014/main" id="{1D8B896F-175E-4048-AF80-DD3E7BF64C9D}"/>
              </a:ext>
            </a:extLst>
          </p:cNvPr>
          <p:cNvPicPr>
            <a:picLocks noChangeAspect="1"/>
          </p:cNvPicPr>
          <p:nvPr/>
        </p:nvPicPr>
        <p:blipFill>
          <a:blip r:embed="rId2"/>
          <a:stretch>
            <a:fillRect/>
          </a:stretch>
        </p:blipFill>
        <p:spPr>
          <a:xfrm rot="839564">
            <a:off x="9376780" y="2947387"/>
            <a:ext cx="2014186" cy="2014186"/>
          </a:xfrm>
          <a:prstGeom prst="rect">
            <a:avLst/>
          </a:prstGeom>
        </p:spPr>
      </p:pic>
    </p:spTree>
    <p:extLst>
      <p:ext uri="{BB962C8B-B14F-4D97-AF65-F5344CB8AC3E}">
        <p14:creationId xmlns:p14="http://schemas.microsoft.com/office/powerpoint/2010/main" val="3445917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4"/>
          <p:cNvSpPr txBox="1">
            <a:spLocks noGrp="1"/>
          </p:cNvSpPr>
          <p:nvPr>
            <p:ph type="title"/>
          </p:nvPr>
        </p:nvSpPr>
        <p:spPr>
          <a:xfrm>
            <a:off x="328474" y="0"/>
            <a:ext cx="11301274" cy="650492"/>
          </a:xfrm>
          <a:prstGeom prst="rect">
            <a:avLst/>
          </a:prstGeom>
          <a:noFill/>
          <a:ln>
            <a:noFill/>
          </a:ln>
        </p:spPr>
        <p:txBody>
          <a:bodyPr spcFirstLastPara="1" wrap="square" lIns="91425" tIns="45700" rIns="91425" bIns="45700" anchor="ctr" anchorCtr="0">
            <a:noAutofit/>
          </a:bodyPr>
          <a:lstStyle/>
          <a:p>
            <a:r>
              <a:rPr lang="en-GB" dirty="0"/>
              <a:t>Lesson Objectives</a:t>
            </a:r>
            <a:endParaRPr dirty="0"/>
          </a:p>
        </p:txBody>
      </p:sp>
      <p:sp>
        <p:nvSpPr>
          <p:cNvPr id="99" name="Google Shape;99;p14"/>
          <p:cNvSpPr txBox="1">
            <a:spLocks noGrp="1"/>
          </p:cNvSpPr>
          <p:nvPr>
            <p:ph type="body" idx="1"/>
          </p:nvPr>
        </p:nvSpPr>
        <p:spPr>
          <a:xfrm>
            <a:off x="621438" y="816000"/>
            <a:ext cx="11008310" cy="3498548"/>
          </a:xfrm>
          <a:prstGeom prst="rect">
            <a:avLst/>
          </a:prstGeom>
          <a:noFill/>
          <a:ln>
            <a:noFill/>
          </a:ln>
        </p:spPr>
        <p:txBody>
          <a:bodyPr spcFirstLastPara="1" wrap="square" lIns="91425" tIns="45700" rIns="91425" bIns="45700" anchor="t" anchorCtr="0">
            <a:normAutofit fontScale="85000" lnSpcReduction="20000"/>
          </a:bodyPr>
          <a:lstStyle/>
          <a:p>
            <a:pPr marL="0" indent="0">
              <a:buSzPct val="142857"/>
              <a:buNone/>
            </a:pPr>
            <a:r>
              <a:rPr lang="en-GB" b="1" dirty="0"/>
              <a:t>Lesson Objectives</a:t>
            </a:r>
            <a:endParaRPr dirty="0"/>
          </a:p>
          <a:p>
            <a:pPr>
              <a:buSzPct val="142857"/>
            </a:pPr>
            <a:r>
              <a:rPr lang="en-GB" dirty="0"/>
              <a:t>Understand what a subroutine is and why they are used.</a:t>
            </a:r>
          </a:p>
          <a:p>
            <a:pPr>
              <a:buSzPct val="142857"/>
            </a:pPr>
            <a:r>
              <a:rPr lang="en-GB" dirty="0"/>
              <a:t>Understand the difference between procedures and functions.</a:t>
            </a:r>
          </a:p>
          <a:p>
            <a:pPr>
              <a:buSzPct val="142857"/>
            </a:pPr>
            <a:r>
              <a:rPr lang="en-GB" dirty="0"/>
              <a:t>Understand ‘parameter passing’.</a:t>
            </a:r>
          </a:p>
          <a:p>
            <a:pPr marL="25400" indent="0">
              <a:buSzPct val="142857"/>
              <a:buNone/>
            </a:pPr>
            <a:r>
              <a:rPr lang="en-GB" b="1" dirty="0"/>
              <a:t>Lesson Outcomes</a:t>
            </a:r>
          </a:p>
          <a:p>
            <a:pPr>
              <a:buSzPct val="142857"/>
            </a:pPr>
            <a:r>
              <a:rPr lang="en-GB" dirty="0"/>
              <a:t>Carry out a number of programming tasks to practice coding programs with subroutines.</a:t>
            </a:r>
          </a:p>
        </p:txBody>
      </p:sp>
      <p:graphicFrame>
        <p:nvGraphicFramePr>
          <p:cNvPr id="100" name="Google Shape;100;p14"/>
          <p:cNvGraphicFramePr/>
          <p:nvPr>
            <p:extLst>
              <p:ext uri="{D42A27DB-BD31-4B8C-83A1-F6EECF244321}">
                <p14:modId xmlns:p14="http://schemas.microsoft.com/office/powerpoint/2010/main" val="275853380"/>
              </p:ext>
            </p:extLst>
          </p:nvPr>
        </p:nvGraphicFramePr>
        <p:xfrm>
          <a:off x="751667" y="4314548"/>
          <a:ext cx="11008311" cy="1772950"/>
        </p:xfrm>
        <a:graphic>
          <a:graphicData uri="http://schemas.openxmlformats.org/drawingml/2006/table">
            <a:tbl>
              <a:tblPr firstRow="1" bandRow="1">
                <a:tableStyleId>{10A1B5D5-9B99-4C35-A422-299274C87663}</a:tableStyleId>
              </a:tblPr>
              <a:tblGrid>
                <a:gridCol w="2182671">
                  <a:extLst>
                    <a:ext uri="{9D8B030D-6E8A-4147-A177-3AD203B41FA5}">
                      <a16:colId xmlns:a16="http://schemas.microsoft.com/office/drawing/2014/main" val="20000"/>
                    </a:ext>
                  </a:extLst>
                </a:gridCol>
                <a:gridCol w="8825640">
                  <a:extLst>
                    <a:ext uri="{9D8B030D-6E8A-4147-A177-3AD203B41FA5}">
                      <a16:colId xmlns:a16="http://schemas.microsoft.com/office/drawing/2014/main" val="20001"/>
                    </a:ext>
                  </a:extLst>
                </a:gridCol>
              </a:tblGrid>
              <a:tr h="370850">
                <a:tc gridSpan="2">
                  <a:txBody>
                    <a:bodyPr/>
                    <a:lstStyle/>
                    <a:p>
                      <a:pPr marL="0" marR="0" lvl="0" indent="0" algn="l" rtl="0">
                        <a:lnSpc>
                          <a:spcPct val="100000"/>
                        </a:lnSpc>
                        <a:spcBef>
                          <a:spcPts val="0"/>
                        </a:spcBef>
                        <a:spcAft>
                          <a:spcPts val="0"/>
                        </a:spcAft>
                        <a:buClr>
                          <a:srgbClr val="000000"/>
                        </a:buClr>
                        <a:buSzPts val="1400"/>
                        <a:buFont typeface="Arial"/>
                        <a:buNone/>
                      </a:pPr>
                      <a:r>
                        <a:rPr lang="en-GB" sz="1400" u="none" strike="noStrike" cap="none" dirty="0"/>
                        <a:t>Literacy – Key Words</a:t>
                      </a:r>
                      <a:endParaRPr dirty="0"/>
                    </a:p>
                  </a:txBody>
                  <a:tcPr marL="91450" marR="91450" marT="45725" marB="45725">
                    <a:solidFill>
                      <a:srgbClr val="E59900"/>
                    </a:solidFill>
                  </a:tcPr>
                </a:tc>
                <a:tc hMerge="1">
                  <a:txBody>
                    <a:bodyPr/>
                    <a:lstStyle/>
                    <a:p>
                      <a:endParaRPr lang="en-US"/>
                    </a:p>
                  </a:txBody>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None/>
                      </a:pPr>
                      <a:r>
                        <a:rPr lang="en-GB" sz="1600" u="none" strike="noStrike" cap="none" dirty="0"/>
                        <a:t>Procedure</a:t>
                      </a:r>
                      <a:endParaRPr sz="1600" dirty="0"/>
                    </a:p>
                  </a:txBody>
                  <a:tcPr marL="91450" marR="91450" marT="45725" marB="457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u="none" strike="noStrike" cap="none" dirty="0"/>
                        <a:t>A set of instructions, separate from the main program, that can be called upon by the main program, at any time.</a:t>
                      </a:r>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None/>
                      </a:pPr>
                      <a:r>
                        <a:rPr lang="en-GB" sz="1600" dirty="0"/>
                        <a:t>Function</a:t>
                      </a:r>
                      <a:endParaRPr sz="1600" dirty="0"/>
                    </a:p>
                  </a:txBody>
                  <a:tcPr marL="91450" marR="91450" marT="45725" marB="457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u="none" strike="noStrike" cap="none" dirty="0"/>
                        <a:t>A set of instructions, separate from the main program, that can be called upon by the main program, at any time, which returns a value(s) back to the main program after execution.</a:t>
                      </a:r>
                    </a:p>
                  </a:txBody>
                  <a:tcPr marL="91450" marR="91450" marT="45725" marB="45725"/>
                </a:tc>
                <a:extLst>
                  <a:ext uri="{0D108BD9-81ED-4DB2-BD59-A6C34878D82A}">
                    <a16:rowId xmlns:a16="http://schemas.microsoft.com/office/drawing/2014/main" val="89617968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9">
                                            <p:txEl>
                                              <p:pRg st="1" end="1"/>
                                            </p:txEl>
                                          </p:spTgt>
                                        </p:tgtEl>
                                        <p:attrNameLst>
                                          <p:attrName>style.visibility</p:attrName>
                                        </p:attrNameLst>
                                      </p:cBhvr>
                                      <p:to>
                                        <p:strVal val="visible"/>
                                      </p:to>
                                    </p:set>
                                    <p:anim calcmode="lin" valueType="num">
                                      <p:cBhvr additive="base">
                                        <p:cTn id="7" dur="500" fill="hold"/>
                                        <p:tgtEl>
                                          <p:spTgt spid="9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9">
                                            <p:txEl>
                                              <p:pRg st="2" end="2"/>
                                            </p:txEl>
                                          </p:spTgt>
                                        </p:tgtEl>
                                        <p:attrNameLst>
                                          <p:attrName>style.visibility</p:attrName>
                                        </p:attrNameLst>
                                      </p:cBhvr>
                                      <p:to>
                                        <p:strVal val="visible"/>
                                      </p:to>
                                    </p:set>
                                    <p:anim calcmode="lin" valueType="num">
                                      <p:cBhvr additive="base">
                                        <p:cTn id="13" dur="500" fill="hold"/>
                                        <p:tgtEl>
                                          <p:spTgt spid="9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9">
                                            <p:txEl>
                                              <p:pRg st="3" end="3"/>
                                            </p:txEl>
                                          </p:spTgt>
                                        </p:tgtEl>
                                        <p:attrNameLst>
                                          <p:attrName>style.visibility</p:attrName>
                                        </p:attrNameLst>
                                      </p:cBhvr>
                                      <p:to>
                                        <p:strVal val="visible"/>
                                      </p:to>
                                    </p:set>
                                    <p:anim calcmode="lin" valueType="num">
                                      <p:cBhvr additive="base">
                                        <p:cTn id="19" dur="500" fill="hold"/>
                                        <p:tgtEl>
                                          <p:spTgt spid="9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9">
                                            <p:txEl>
                                              <p:pRg st="4" end="4"/>
                                            </p:txEl>
                                          </p:spTgt>
                                        </p:tgtEl>
                                        <p:attrNameLst>
                                          <p:attrName>style.visibility</p:attrName>
                                        </p:attrNameLst>
                                      </p:cBhvr>
                                      <p:to>
                                        <p:strVal val="visible"/>
                                      </p:to>
                                    </p:set>
                                    <p:anim calcmode="lin" valueType="num">
                                      <p:cBhvr additive="base">
                                        <p:cTn id="25" dur="500" fill="hold"/>
                                        <p:tgtEl>
                                          <p:spTgt spid="9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9">
                                            <p:txEl>
                                              <p:pRg st="5" end="5"/>
                                            </p:txEl>
                                          </p:spTgt>
                                        </p:tgtEl>
                                        <p:attrNameLst>
                                          <p:attrName>style.visibility</p:attrName>
                                        </p:attrNameLst>
                                      </p:cBhvr>
                                      <p:to>
                                        <p:strVal val="visible"/>
                                      </p:to>
                                    </p:set>
                                    <p:anim calcmode="lin" valueType="num">
                                      <p:cBhvr additive="base">
                                        <p:cTn id="29" dur="500" fill="hold"/>
                                        <p:tgtEl>
                                          <p:spTgt spid="9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00"/>
                                        </p:tgtEl>
                                        <p:attrNameLst>
                                          <p:attrName>style.visibility</p:attrName>
                                        </p:attrNameLst>
                                      </p:cBhvr>
                                      <p:to>
                                        <p:strVal val="visible"/>
                                      </p:to>
                                    </p:set>
                                    <p:anim calcmode="lin" valueType="num">
                                      <p:cBhvr additive="base">
                                        <p:cTn id="35" dur="500" fill="hold"/>
                                        <p:tgtEl>
                                          <p:spTgt spid="100"/>
                                        </p:tgtEl>
                                        <p:attrNameLst>
                                          <p:attrName>ppt_x</p:attrName>
                                        </p:attrNameLst>
                                      </p:cBhvr>
                                      <p:tavLst>
                                        <p:tav tm="0">
                                          <p:val>
                                            <p:strVal val="#ppt_x"/>
                                          </p:val>
                                        </p:tav>
                                        <p:tav tm="100000">
                                          <p:val>
                                            <p:strVal val="#ppt_x"/>
                                          </p:val>
                                        </p:tav>
                                      </p:tavLst>
                                    </p:anim>
                                    <p:anim calcmode="lin" valueType="num">
                                      <p:cBhvr additive="base">
                                        <p:cTn id="36"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ADA1C-1DF6-4495-BC4F-A3486EC177AA}"/>
              </a:ext>
            </a:extLst>
          </p:cNvPr>
          <p:cNvSpPr>
            <a:spLocks noGrp="1"/>
          </p:cNvSpPr>
          <p:nvPr>
            <p:ph type="title"/>
          </p:nvPr>
        </p:nvSpPr>
        <p:spPr/>
        <p:txBody>
          <a:bodyPr/>
          <a:lstStyle/>
          <a:p>
            <a:r>
              <a:rPr lang="en-GB" dirty="0"/>
              <a:t>Introduction to Subroutines</a:t>
            </a:r>
          </a:p>
        </p:txBody>
      </p:sp>
      <p:sp>
        <p:nvSpPr>
          <p:cNvPr id="3" name="Text Placeholder 2">
            <a:extLst>
              <a:ext uri="{FF2B5EF4-FFF2-40B4-BE49-F238E27FC236}">
                <a16:creationId xmlns:a16="http://schemas.microsoft.com/office/drawing/2014/main" id="{E7D89978-AE30-4EA5-9A12-2ABF7B830C72}"/>
              </a:ext>
            </a:extLst>
          </p:cNvPr>
          <p:cNvSpPr>
            <a:spLocks noGrp="1"/>
          </p:cNvSpPr>
          <p:nvPr>
            <p:ph type="body" idx="1"/>
          </p:nvPr>
        </p:nvSpPr>
        <p:spPr/>
        <p:txBody>
          <a:bodyPr/>
          <a:lstStyle/>
          <a:p>
            <a:pPr marL="25400" indent="0">
              <a:buNone/>
            </a:pPr>
            <a:r>
              <a:rPr lang="en-GB" sz="2000" b="1" dirty="0"/>
              <a:t>Subroutines</a:t>
            </a:r>
          </a:p>
          <a:p>
            <a:pPr marL="25400" indent="0">
              <a:buNone/>
            </a:pPr>
            <a:endParaRPr lang="en-GB" sz="2000" dirty="0"/>
          </a:p>
          <a:p>
            <a:pPr marL="25400" indent="0">
              <a:buNone/>
            </a:pPr>
            <a:r>
              <a:rPr lang="en-GB" sz="2000" dirty="0"/>
              <a:t>As we start writing larger programs with more and more lines of code, finding errors and editing the code can become more and more difficult.</a:t>
            </a:r>
          </a:p>
          <a:p>
            <a:pPr marL="25400" indent="0">
              <a:buNone/>
            </a:pPr>
            <a:endParaRPr lang="en-GB" sz="2000" dirty="0"/>
          </a:p>
          <a:p>
            <a:pPr marL="25400" indent="0">
              <a:buNone/>
            </a:pPr>
            <a:r>
              <a:rPr lang="en-GB" sz="2000" dirty="0"/>
              <a:t>We can get lost in the hundreds of lines of code.</a:t>
            </a:r>
          </a:p>
          <a:p>
            <a:pPr marL="25400" indent="0">
              <a:buNone/>
            </a:pPr>
            <a:endParaRPr lang="en-GB" sz="2000" dirty="0"/>
          </a:p>
          <a:p>
            <a:pPr marL="25400" indent="0">
              <a:buNone/>
            </a:pPr>
            <a:r>
              <a:rPr lang="en-GB" sz="2000" dirty="0"/>
              <a:t>To over come this, ‘sensible programmers’ make use of subroutines.</a:t>
            </a:r>
          </a:p>
          <a:p>
            <a:pPr marL="25400" indent="0">
              <a:buNone/>
            </a:pPr>
            <a:endParaRPr lang="en-GB" sz="2000" dirty="0"/>
          </a:p>
          <a:p>
            <a:pPr marL="25400" indent="0">
              <a:buNone/>
            </a:pPr>
            <a:r>
              <a:rPr lang="en-GB" sz="2000" dirty="0"/>
              <a:t>Using subroutines provides a structured approach to programming, where code is modularised, allowing for easier debugging and improving the overall organisation of the program’s logic.</a:t>
            </a:r>
          </a:p>
          <a:p>
            <a:pPr marL="25400" indent="0">
              <a:buNone/>
            </a:pPr>
            <a:endParaRPr lang="en-GB" sz="2000" dirty="0"/>
          </a:p>
        </p:txBody>
      </p:sp>
    </p:spTree>
    <p:extLst>
      <p:ext uri="{BB962C8B-B14F-4D97-AF65-F5344CB8AC3E}">
        <p14:creationId xmlns:p14="http://schemas.microsoft.com/office/powerpoint/2010/main" val="3404172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847528" y="0"/>
            <a:ext cx="8496944" cy="585926"/>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Subroutines</a:t>
            </a:r>
          </a:p>
        </p:txBody>
      </p:sp>
      <p:sp>
        <p:nvSpPr>
          <p:cNvPr id="4" name="Text Placeholder 3">
            <a:extLst>
              <a:ext uri="{FF2B5EF4-FFF2-40B4-BE49-F238E27FC236}">
                <a16:creationId xmlns:a16="http://schemas.microsoft.com/office/drawing/2014/main" id="{B66B1A00-D3CA-408E-BED3-7DEC849BFB41}"/>
              </a:ext>
            </a:extLst>
          </p:cNvPr>
          <p:cNvSpPr>
            <a:spLocks noGrp="1"/>
          </p:cNvSpPr>
          <p:nvPr>
            <p:ph type="body" idx="1"/>
          </p:nvPr>
        </p:nvSpPr>
        <p:spPr>
          <a:xfrm>
            <a:off x="277091" y="739835"/>
            <a:ext cx="11668298" cy="2820112"/>
          </a:xfrm>
        </p:spPr>
        <p:txBody>
          <a:bodyPr/>
          <a:lstStyle/>
          <a:p>
            <a:pPr marL="25400" indent="0">
              <a:buNone/>
            </a:pPr>
            <a:r>
              <a:rPr lang="en-GB" b="1" dirty="0"/>
              <a:t>Subroutines</a:t>
            </a:r>
          </a:p>
          <a:p>
            <a:pPr marL="25400" indent="0">
              <a:buNone/>
            </a:pPr>
            <a:r>
              <a:rPr lang="en-GB" sz="2000" dirty="0"/>
              <a:t>A subroutine is a block of code, that has been given a unique name and that will only execute (be run) when it is called to do so. </a:t>
            </a:r>
          </a:p>
          <a:p>
            <a:pPr marL="25400" indent="0">
              <a:buNone/>
            </a:pPr>
            <a:r>
              <a:rPr lang="en-GB" sz="2000" dirty="0"/>
              <a:t>The diagram below attempts to demonstrate this. The subroutine named ‘</a:t>
            </a:r>
            <a:r>
              <a:rPr lang="en-GB" sz="2000" dirty="0" err="1"/>
              <a:t>timestable</a:t>
            </a:r>
            <a:r>
              <a:rPr lang="en-GB" sz="2000" dirty="0"/>
              <a:t>’, is only executed after it has been called. When it is called, the main program pauses whilst the subroutine runs. Then, after the subroutine has finished executing its code, the main program resumes.</a:t>
            </a:r>
          </a:p>
        </p:txBody>
      </p:sp>
      <p:pic>
        <p:nvPicPr>
          <p:cNvPr id="5" name="Picture 4">
            <a:extLst>
              <a:ext uri="{FF2B5EF4-FFF2-40B4-BE49-F238E27FC236}">
                <a16:creationId xmlns:a16="http://schemas.microsoft.com/office/drawing/2014/main" id="{A1755EA7-5D10-484C-B4FB-DF3B538BAA66}"/>
              </a:ext>
            </a:extLst>
          </p:cNvPr>
          <p:cNvPicPr>
            <a:picLocks noChangeAspect="1"/>
          </p:cNvPicPr>
          <p:nvPr/>
        </p:nvPicPr>
        <p:blipFill>
          <a:blip r:embed="rId2"/>
          <a:stretch>
            <a:fillRect/>
          </a:stretch>
        </p:blipFill>
        <p:spPr>
          <a:xfrm>
            <a:off x="1959395" y="3713856"/>
            <a:ext cx="8077900" cy="1938696"/>
          </a:xfrm>
          <a:prstGeom prst="rect">
            <a:avLst/>
          </a:prstGeom>
        </p:spPr>
      </p:pic>
    </p:spTree>
    <p:extLst>
      <p:ext uri="{BB962C8B-B14F-4D97-AF65-F5344CB8AC3E}">
        <p14:creationId xmlns:p14="http://schemas.microsoft.com/office/powerpoint/2010/main" val="1994951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1988585" y="0"/>
            <a:ext cx="8496944" cy="578030"/>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Procedures</a:t>
            </a:r>
          </a:p>
        </p:txBody>
      </p:sp>
      <p:sp>
        <p:nvSpPr>
          <p:cNvPr id="4" name="Text Placeholder 3">
            <a:extLst>
              <a:ext uri="{FF2B5EF4-FFF2-40B4-BE49-F238E27FC236}">
                <a16:creationId xmlns:a16="http://schemas.microsoft.com/office/drawing/2014/main" id="{068F568F-9798-4694-A522-1700242CD0F0}"/>
              </a:ext>
            </a:extLst>
          </p:cNvPr>
          <p:cNvSpPr>
            <a:spLocks noGrp="1"/>
          </p:cNvSpPr>
          <p:nvPr>
            <p:ph type="body" idx="1"/>
          </p:nvPr>
        </p:nvSpPr>
        <p:spPr>
          <a:xfrm>
            <a:off x="277091" y="739834"/>
            <a:ext cx="11668298" cy="5419897"/>
          </a:xfrm>
        </p:spPr>
        <p:txBody>
          <a:bodyPr/>
          <a:lstStyle/>
          <a:p>
            <a:pPr marL="25400" indent="0">
              <a:buNone/>
            </a:pPr>
            <a:r>
              <a:rPr lang="en-GB" b="1" dirty="0"/>
              <a:t>Subroutine Types</a:t>
            </a:r>
          </a:p>
          <a:p>
            <a:pPr marL="25400" indent="0">
              <a:buNone/>
            </a:pPr>
            <a:endParaRPr lang="en-GB" sz="2000" dirty="0"/>
          </a:p>
          <a:p>
            <a:pPr marL="25400" indent="0">
              <a:buNone/>
            </a:pPr>
            <a:r>
              <a:rPr lang="en-GB" sz="2000" dirty="0"/>
              <a:t>There are two types of subroutine: </a:t>
            </a:r>
            <a:r>
              <a:rPr lang="en-GB" sz="2000" b="1" dirty="0"/>
              <a:t>Procedures</a:t>
            </a:r>
            <a:r>
              <a:rPr lang="en-GB" sz="2000" dirty="0"/>
              <a:t> and </a:t>
            </a:r>
            <a:r>
              <a:rPr lang="en-GB" sz="2000" b="1" dirty="0"/>
              <a:t>Functions</a:t>
            </a:r>
          </a:p>
          <a:p>
            <a:pPr marL="25400" indent="0">
              <a:buNone/>
            </a:pPr>
            <a:endParaRPr lang="en-GB" sz="2000" b="1" dirty="0"/>
          </a:p>
          <a:p>
            <a:pPr marL="25400" indent="0">
              <a:buNone/>
            </a:pPr>
            <a:r>
              <a:rPr lang="en-GB" sz="2000" dirty="0"/>
              <a:t>The main difference is that a </a:t>
            </a:r>
            <a:r>
              <a:rPr lang="en-GB" sz="2000" b="1" dirty="0"/>
              <a:t>function will return values</a:t>
            </a:r>
            <a:r>
              <a:rPr lang="en-GB" sz="2000" dirty="0"/>
              <a:t> back to the main program after it has been called, whereas a </a:t>
            </a:r>
            <a:r>
              <a:rPr lang="en-GB" sz="2000" b="1" dirty="0"/>
              <a:t>procedure will not</a:t>
            </a:r>
            <a:r>
              <a:rPr lang="en-GB" sz="2000" dirty="0"/>
              <a:t>.</a:t>
            </a:r>
          </a:p>
          <a:p>
            <a:pPr marL="25400" indent="0">
              <a:buNone/>
            </a:pPr>
            <a:endParaRPr lang="en-GB" sz="2000" dirty="0"/>
          </a:p>
          <a:p>
            <a:pPr marL="25400" indent="0">
              <a:buNone/>
            </a:pPr>
            <a:r>
              <a:rPr lang="en-GB" sz="2000" dirty="0"/>
              <a:t>However, this may make little sense until we explore both </a:t>
            </a:r>
            <a:r>
              <a:rPr lang="en-GB" sz="2000" b="1" i="1" dirty="0"/>
              <a:t>procedures</a:t>
            </a:r>
            <a:r>
              <a:rPr lang="en-GB" sz="2000" dirty="0"/>
              <a:t> and </a:t>
            </a:r>
            <a:r>
              <a:rPr lang="en-GB" sz="2000" b="1" i="1" dirty="0"/>
              <a:t>functions</a:t>
            </a:r>
            <a:r>
              <a:rPr lang="en-GB" sz="2000" dirty="0"/>
              <a:t> in greater depth…</a:t>
            </a:r>
          </a:p>
          <a:p>
            <a:pPr marL="25400" indent="0">
              <a:buNone/>
            </a:pPr>
            <a:endParaRPr lang="en-GB" sz="2000" dirty="0"/>
          </a:p>
          <a:p>
            <a:pPr marL="25400" indent="0" algn="r">
              <a:buNone/>
            </a:pPr>
            <a:r>
              <a:rPr lang="en-GB" sz="2000" dirty="0"/>
              <a:t>…so let’s now take a look at how to program these two types of subroutine in python.</a:t>
            </a:r>
          </a:p>
        </p:txBody>
      </p:sp>
    </p:spTree>
    <p:extLst>
      <p:ext uri="{BB962C8B-B14F-4D97-AF65-F5344CB8AC3E}">
        <p14:creationId xmlns:p14="http://schemas.microsoft.com/office/powerpoint/2010/main" val="1541537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 calcmode="lin" valueType="num">
                                      <p:cBhvr additive="base">
                                        <p:cTn id="1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 calcmode="lin" valueType="num">
                                      <p:cBhvr additive="base">
                                        <p:cTn id="1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anim calcmode="lin" valueType="num">
                                      <p:cBhvr additive="base">
                                        <p:cTn id="2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1345" y="767261"/>
            <a:ext cx="6200577" cy="5287309"/>
          </a:xfrm>
          <a:ln>
            <a:noFill/>
          </a:ln>
        </p:spPr>
        <p:style>
          <a:lnRef idx="2">
            <a:schemeClr val="accent3"/>
          </a:lnRef>
          <a:fillRef idx="1">
            <a:schemeClr val="lt1"/>
          </a:fillRef>
          <a:effectRef idx="0">
            <a:schemeClr val="accent3"/>
          </a:effectRef>
          <a:fontRef idx="minor">
            <a:schemeClr val="dk1"/>
          </a:fontRef>
        </p:style>
        <p:txBody>
          <a:bodyPr>
            <a:normAutofit/>
          </a:bodyPr>
          <a:lstStyle/>
          <a:p>
            <a:pPr marL="0" indent="0">
              <a:buNone/>
            </a:pPr>
            <a:r>
              <a:rPr lang="en-GB" b="1" dirty="0"/>
              <a:t>Setting up a Procedure</a:t>
            </a:r>
          </a:p>
          <a:p>
            <a:pPr marL="0" indent="0">
              <a:buNone/>
            </a:pPr>
            <a:endParaRPr lang="en-GB" sz="2000" dirty="0"/>
          </a:p>
          <a:p>
            <a:pPr marL="0" indent="0">
              <a:buNone/>
            </a:pPr>
            <a:r>
              <a:rPr lang="en-GB" sz="2000" dirty="0"/>
              <a:t>Procedures sit at the top of our code.</a:t>
            </a:r>
          </a:p>
          <a:p>
            <a:pPr marL="0" indent="0">
              <a:buNone/>
            </a:pPr>
            <a:endParaRPr lang="en-GB" sz="2000" dirty="0"/>
          </a:p>
          <a:p>
            <a:pPr marL="0" indent="0">
              <a:buNone/>
            </a:pPr>
            <a:r>
              <a:rPr lang="en-GB" sz="2000" dirty="0"/>
              <a:t>They are declared using the ‘</a:t>
            </a:r>
            <a:r>
              <a:rPr lang="en-GB" sz="2000" b="1" dirty="0"/>
              <a:t>def</a:t>
            </a:r>
            <a:r>
              <a:rPr lang="en-GB" sz="2000" dirty="0"/>
              <a:t>’ command.</a:t>
            </a:r>
          </a:p>
          <a:p>
            <a:pPr marL="0" indent="0">
              <a:buNone/>
            </a:pPr>
            <a:endParaRPr lang="en-GB" sz="2000" dirty="0"/>
          </a:p>
          <a:p>
            <a:pPr marL="0" indent="0">
              <a:buNone/>
            </a:pPr>
            <a:r>
              <a:rPr lang="en-GB" sz="2000" dirty="0"/>
              <a:t>They are then given a name.</a:t>
            </a:r>
          </a:p>
          <a:p>
            <a:pPr marL="0" indent="0">
              <a:buNone/>
            </a:pPr>
            <a:r>
              <a:rPr lang="en-GB" sz="2000" dirty="0"/>
              <a:t>E.G.:</a:t>
            </a:r>
          </a:p>
          <a:p>
            <a:pPr marL="0" indent="0" algn="ctr">
              <a:buNone/>
            </a:pPr>
            <a:r>
              <a:rPr lang="en-GB" sz="2000" b="1" dirty="0" err="1"/>
              <a:t>def</a:t>
            </a:r>
            <a:r>
              <a:rPr lang="en-GB" sz="2000" b="1" dirty="0"/>
              <a:t> </a:t>
            </a:r>
            <a:r>
              <a:rPr lang="en-GB" sz="2000" dirty="0"/>
              <a:t>procedure1():</a:t>
            </a:r>
          </a:p>
          <a:p>
            <a:pPr marL="0" indent="0">
              <a:buNone/>
            </a:pPr>
            <a:endParaRPr lang="en-GB" sz="2000" dirty="0"/>
          </a:p>
          <a:p>
            <a:pPr marL="0" indent="0">
              <a:buNone/>
            </a:pPr>
            <a:r>
              <a:rPr lang="en-GB" sz="2000" dirty="0"/>
              <a:t>The code for the procedure is then written ‘indented’ underneath.</a:t>
            </a:r>
          </a:p>
        </p:txBody>
      </p:sp>
      <p:sp>
        <p:nvSpPr>
          <p:cNvPr id="5" name="TextBox 4"/>
          <p:cNvSpPr txBox="1"/>
          <p:nvPr/>
        </p:nvSpPr>
        <p:spPr>
          <a:xfrm>
            <a:off x="4650903" y="3593261"/>
            <a:ext cx="1512168" cy="73866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GB" dirty="0"/>
              <a:t>Notice the brackets and colon!</a:t>
            </a:r>
          </a:p>
        </p:txBody>
      </p:sp>
      <p:cxnSp>
        <p:nvCxnSpPr>
          <p:cNvPr id="7" name="Straight Arrow Connector 6"/>
          <p:cNvCxnSpPr>
            <a:cxnSpLocks/>
          </p:cNvCxnSpPr>
          <p:nvPr/>
        </p:nvCxnSpPr>
        <p:spPr>
          <a:xfrm flipH="1">
            <a:off x="4447706" y="4056195"/>
            <a:ext cx="195315" cy="227796"/>
          </a:xfrm>
          <a:prstGeom prst="straightConnector1">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8" name="Title 1"/>
          <p:cNvSpPr>
            <a:spLocks noGrp="1"/>
          </p:cNvSpPr>
          <p:nvPr>
            <p:ph type="title"/>
          </p:nvPr>
        </p:nvSpPr>
        <p:spPr>
          <a:xfrm>
            <a:off x="1961952" y="1"/>
            <a:ext cx="8496944" cy="594804"/>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Procedures</a:t>
            </a:r>
          </a:p>
        </p:txBody>
      </p:sp>
      <p:pic>
        <p:nvPicPr>
          <p:cNvPr id="2" name="Picture 1">
            <a:extLst>
              <a:ext uri="{FF2B5EF4-FFF2-40B4-BE49-F238E27FC236}">
                <a16:creationId xmlns:a16="http://schemas.microsoft.com/office/drawing/2014/main" id="{B8C1FCAE-BB82-4BCD-AD0F-86325441E46A}"/>
              </a:ext>
            </a:extLst>
          </p:cNvPr>
          <p:cNvPicPr>
            <a:picLocks noChangeAspect="1"/>
          </p:cNvPicPr>
          <p:nvPr/>
        </p:nvPicPr>
        <p:blipFill>
          <a:blip r:embed="rId2"/>
          <a:stretch>
            <a:fillRect/>
          </a:stretch>
        </p:blipFill>
        <p:spPr>
          <a:xfrm>
            <a:off x="7830807" y="2015558"/>
            <a:ext cx="3474711" cy="2826883"/>
          </a:xfrm>
          <a:prstGeom prst="rect">
            <a:avLst/>
          </a:prstGeom>
        </p:spPr>
      </p:pic>
      <p:sp>
        <p:nvSpPr>
          <p:cNvPr id="4" name="Freeform: Shape 3">
            <a:extLst>
              <a:ext uri="{FF2B5EF4-FFF2-40B4-BE49-F238E27FC236}">
                <a16:creationId xmlns:a16="http://schemas.microsoft.com/office/drawing/2014/main" id="{2B411E73-9009-448E-A512-7582CDBF398C}"/>
              </a:ext>
            </a:extLst>
          </p:cNvPr>
          <p:cNvSpPr/>
          <p:nvPr/>
        </p:nvSpPr>
        <p:spPr>
          <a:xfrm>
            <a:off x="4074850" y="1894429"/>
            <a:ext cx="4119239" cy="626829"/>
          </a:xfrm>
          <a:custGeom>
            <a:avLst/>
            <a:gdLst>
              <a:gd name="connsiteX0" fmla="*/ 0 w 4119239"/>
              <a:gd name="connsiteY0" fmla="*/ 626829 h 626829"/>
              <a:gd name="connsiteX1" fmla="*/ 2743200 w 4119239"/>
              <a:gd name="connsiteY1" fmla="*/ 23148 h 626829"/>
              <a:gd name="connsiteX2" fmla="*/ 4119239 w 4119239"/>
              <a:gd name="connsiteY2" fmla="*/ 182946 h 626829"/>
            </a:gdLst>
            <a:ahLst/>
            <a:cxnLst>
              <a:cxn ang="0">
                <a:pos x="connsiteX0" y="connsiteY0"/>
              </a:cxn>
              <a:cxn ang="0">
                <a:pos x="connsiteX1" y="connsiteY1"/>
              </a:cxn>
              <a:cxn ang="0">
                <a:pos x="connsiteX2" y="connsiteY2"/>
              </a:cxn>
            </a:cxnLst>
            <a:rect l="l" t="t" r="r" b="b"/>
            <a:pathLst>
              <a:path w="4119239" h="626829">
                <a:moveTo>
                  <a:pt x="0" y="626829"/>
                </a:moveTo>
                <a:cubicBezTo>
                  <a:pt x="1028330" y="361978"/>
                  <a:pt x="2056660" y="97128"/>
                  <a:pt x="2743200" y="23148"/>
                </a:cubicBezTo>
                <a:cubicBezTo>
                  <a:pt x="3429740" y="-50833"/>
                  <a:pt x="3774489" y="66056"/>
                  <a:pt x="4119239" y="182946"/>
                </a:cubicBezTo>
              </a:path>
            </a:pathLst>
          </a:cu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6" name="Freeform: Shape 5">
            <a:extLst>
              <a:ext uri="{FF2B5EF4-FFF2-40B4-BE49-F238E27FC236}">
                <a16:creationId xmlns:a16="http://schemas.microsoft.com/office/drawing/2014/main" id="{D754FE48-2B10-428D-AABC-DFD11C60026B}"/>
              </a:ext>
            </a:extLst>
          </p:cNvPr>
          <p:cNvSpPr/>
          <p:nvPr/>
        </p:nvSpPr>
        <p:spPr>
          <a:xfrm>
            <a:off x="3577701" y="2396971"/>
            <a:ext cx="5184559" cy="2407012"/>
          </a:xfrm>
          <a:custGeom>
            <a:avLst/>
            <a:gdLst>
              <a:gd name="connsiteX0" fmla="*/ 0 w 5184559"/>
              <a:gd name="connsiteY0" fmla="*/ 2050742 h 2407012"/>
              <a:gd name="connsiteX1" fmla="*/ 2982897 w 5184559"/>
              <a:gd name="connsiteY1" fmla="*/ 2246050 h 2407012"/>
              <a:gd name="connsiteX2" fmla="*/ 5184559 w 5184559"/>
              <a:gd name="connsiteY2" fmla="*/ 0 h 2407012"/>
            </a:gdLst>
            <a:ahLst/>
            <a:cxnLst>
              <a:cxn ang="0">
                <a:pos x="connsiteX0" y="connsiteY0"/>
              </a:cxn>
              <a:cxn ang="0">
                <a:pos x="connsiteX1" y="connsiteY1"/>
              </a:cxn>
              <a:cxn ang="0">
                <a:pos x="connsiteX2" y="connsiteY2"/>
              </a:cxn>
            </a:cxnLst>
            <a:rect l="l" t="t" r="r" b="b"/>
            <a:pathLst>
              <a:path w="5184559" h="2407012">
                <a:moveTo>
                  <a:pt x="0" y="2050742"/>
                </a:moveTo>
                <a:cubicBezTo>
                  <a:pt x="1059402" y="2319291"/>
                  <a:pt x="2118804" y="2587840"/>
                  <a:pt x="2982897" y="2246050"/>
                </a:cubicBezTo>
                <a:cubicBezTo>
                  <a:pt x="3846990" y="1904260"/>
                  <a:pt x="4515774" y="952130"/>
                  <a:pt x="5184559" y="0"/>
                </a:cubicBezTo>
              </a:path>
            </a:pathLst>
          </a:cu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9" name="Freeform: Shape 8">
            <a:extLst>
              <a:ext uri="{FF2B5EF4-FFF2-40B4-BE49-F238E27FC236}">
                <a16:creationId xmlns:a16="http://schemas.microsoft.com/office/drawing/2014/main" id="{7CC8B505-7B97-4875-99C9-3AC5A86F36B6}"/>
              </a:ext>
            </a:extLst>
          </p:cNvPr>
          <p:cNvSpPr/>
          <p:nvPr/>
        </p:nvSpPr>
        <p:spPr>
          <a:xfrm>
            <a:off x="3568823" y="4101483"/>
            <a:ext cx="7026057" cy="1561390"/>
          </a:xfrm>
          <a:custGeom>
            <a:avLst/>
            <a:gdLst>
              <a:gd name="connsiteX0" fmla="*/ 0 w 7026057"/>
              <a:gd name="connsiteY0" fmla="*/ 1225119 h 1561390"/>
              <a:gd name="connsiteX1" fmla="*/ 6365290 w 7026057"/>
              <a:gd name="connsiteY1" fmla="*/ 1482571 h 1561390"/>
              <a:gd name="connsiteX2" fmla="*/ 6507332 w 7026057"/>
              <a:gd name="connsiteY2" fmla="*/ 0 h 1561390"/>
            </a:gdLst>
            <a:ahLst/>
            <a:cxnLst>
              <a:cxn ang="0">
                <a:pos x="connsiteX0" y="connsiteY0"/>
              </a:cxn>
              <a:cxn ang="0">
                <a:pos x="connsiteX1" y="connsiteY1"/>
              </a:cxn>
              <a:cxn ang="0">
                <a:pos x="connsiteX2" y="connsiteY2"/>
              </a:cxn>
            </a:cxnLst>
            <a:rect l="l" t="t" r="r" b="b"/>
            <a:pathLst>
              <a:path w="7026057" h="1561390">
                <a:moveTo>
                  <a:pt x="0" y="1225119"/>
                </a:moveTo>
                <a:cubicBezTo>
                  <a:pt x="2640367" y="1455938"/>
                  <a:pt x="5280735" y="1686757"/>
                  <a:pt x="6365290" y="1482571"/>
                </a:cubicBezTo>
                <a:cubicBezTo>
                  <a:pt x="7449845" y="1278385"/>
                  <a:pt x="6978588" y="639192"/>
                  <a:pt x="6507332" y="0"/>
                </a:cubicBezTo>
              </a:path>
            </a:pathLst>
          </a:cu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11" name="Rectangle 10">
            <a:extLst>
              <a:ext uri="{FF2B5EF4-FFF2-40B4-BE49-F238E27FC236}">
                <a16:creationId xmlns:a16="http://schemas.microsoft.com/office/drawing/2014/main" id="{CB4EE6C0-08A4-4151-99E7-F84F406B15C8}"/>
              </a:ext>
            </a:extLst>
          </p:cNvPr>
          <p:cNvSpPr/>
          <p:nvPr/>
        </p:nvSpPr>
        <p:spPr>
          <a:xfrm>
            <a:off x="8265337" y="5909485"/>
            <a:ext cx="3735318" cy="261610"/>
          </a:xfrm>
          <a:prstGeom prst="rect">
            <a:avLst/>
          </a:prstGeom>
        </p:spPr>
        <p:txBody>
          <a:bodyPr wrap="none">
            <a:spAutoFit/>
          </a:bodyPr>
          <a:lstStyle/>
          <a:p>
            <a:r>
              <a:rPr lang="en-GB" sz="1100" dirty="0">
                <a:latin typeface="+mj-lt"/>
                <a:hlinkClick r:id="rId3"/>
              </a:rPr>
              <a:t>https://coder.computerscienceuk.com/coder/vgJr/</a:t>
            </a:r>
            <a:endParaRPr lang="en-GB" sz="1100" dirty="0">
              <a:latin typeface="+mj-lt"/>
            </a:endParaRPr>
          </a:p>
        </p:txBody>
      </p:sp>
    </p:spTree>
    <p:extLst>
      <p:ext uri="{BB962C8B-B14F-4D97-AF65-F5344CB8AC3E}">
        <p14:creationId xmlns:p14="http://schemas.microsoft.com/office/powerpoint/2010/main" val="471143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additive="base">
                                        <p:cTn id="2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fill="hold"/>
                                        <p:tgtEl>
                                          <p:spTgt spid="5"/>
                                        </p:tgtEl>
                                        <p:attrNameLst>
                                          <p:attrName>ppt_x</p:attrName>
                                        </p:attrNameLst>
                                      </p:cBhvr>
                                      <p:tavLst>
                                        <p:tav tm="0">
                                          <p:val>
                                            <p:strVal val="#ppt_x"/>
                                          </p:val>
                                        </p:tav>
                                        <p:tav tm="100000">
                                          <p:val>
                                            <p:strVal val="#ppt_x"/>
                                          </p:val>
                                        </p:tav>
                                      </p:tavLst>
                                    </p:anim>
                                    <p:anim calcmode="lin" valueType="num">
                                      <p:cBhvr additive="base">
                                        <p:cTn id="54" dur="500" fill="hold"/>
                                        <p:tgtEl>
                                          <p:spTgt spid="5"/>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500" fill="hold"/>
                                        <p:tgtEl>
                                          <p:spTgt spid="7"/>
                                        </p:tgtEl>
                                        <p:attrNameLst>
                                          <p:attrName>ppt_x</p:attrName>
                                        </p:attrNameLst>
                                      </p:cBhvr>
                                      <p:tavLst>
                                        <p:tav tm="0">
                                          <p:val>
                                            <p:strVal val="#ppt_x"/>
                                          </p:val>
                                        </p:tav>
                                        <p:tav tm="100000">
                                          <p:val>
                                            <p:strVal val="#ppt_x"/>
                                          </p:val>
                                        </p:tav>
                                      </p:tavLst>
                                    </p:anim>
                                    <p:anim calcmode="lin" valueType="num">
                                      <p:cBhvr additive="base">
                                        <p:cTn id="5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6"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234" y="646514"/>
            <a:ext cx="8496944" cy="757138"/>
          </a:xfrm>
          <a:ln>
            <a:noFill/>
          </a:ln>
        </p:spPr>
        <p:style>
          <a:lnRef idx="2">
            <a:schemeClr val="accent3"/>
          </a:lnRef>
          <a:fillRef idx="1">
            <a:schemeClr val="lt1"/>
          </a:fillRef>
          <a:effectRef idx="0">
            <a:schemeClr val="accent3"/>
          </a:effectRef>
          <a:fontRef idx="minor">
            <a:schemeClr val="dk1"/>
          </a:fontRef>
        </p:style>
        <p:txBody>
          <a:bodyPr>
            <a:normAutofit/>
          </a:bodyPr>
          <a:lstStyle/>
          <a:p>
            <a:pPr marL="0" indent="0">
              <a:buNone/>
            </a:pPr>
            <a:r>
              <a:rPr lang="en-GB" b="1" dirty="0">
                <a:latin typeface="+mj-lt"/>
              </a:rPr>
              <a:t>An Example of a Procedure</a:t>
            </a:r>
          </a:p>
          <a:p>
            <a:pPr marL="0" indent="0">
              <a:buNone/>
            </a:pPr>
            <a:endParaRPr lang="en-GB" sz="2000" dirty="0">
              <a:latin typeface="+mj-lt"/>
            </a:endParaRPr>
          </a:p>
        </p:txBody>
      </p:sp>
      <p:sp>
        <p:nvSpPr>
          <p:cNvPr id="19" name="TextBox 18"/>
          <p:cNvSpPr txBox="1"/>
          <p:nvPr/>
        </p:nvSpPr>
        <p:spPr>
          <a:xfrm>
            <a:off x="8972204" y="1025083"/>
            <a:ext cx="2644300" cy="452431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600" dirty="0">
                <a:latin typeface="+mj-lt"/>
              </a:rPr>
              <a:t>When programs with procedures are run, the procedures are ignored and the main program is executed first.</a:t>
            </a:r>
          </a:p>
          <a:p>
            <a:endParaRPr lang="en-GB" sz="1600" dirty="0">
              <a:latin typeface="+mj-lt"/>
            </a:endParaRPr>
          </a:p>
          <a:p>
            <a:r>
              <a:rPr lang="en-GB" sz="1600" dirty="0">
                <a:latin typeface="+mj-lt"/>
              </a:rPr>
              <a:t>When a procedure is called in the main program, the main program code is paused and the procedure is executed.</a:t>
            </a:r>
          </a:p>
          <a:p>
            <a:endParaRPr lang="en-GB" sz="1600" dirty="0">
              <a:latin typeface="+mj-lt"/>
            </a:endParaRPr>
          </a:p>
          <a:p>
            <a:r>
              <a:rPr lang="en-GB" sz="1600" dirty="0">
                <a:latin typeface="+mj-lt"/>
              </a:rPr>
              <a:t>After the lines of code in the procedure are executed, the main program code execution is resumed.</a:t>
            </a:r>
          </a:p>
        </p:txBody>
      </p:sp>
      <p:sp>
        <p:nvSpPr>
          <p:cNvPr id="15" name="Title 1"/>
          <p:cNvSpPr>
            <a:spLocks noGrp="1"/>
          </p:cNvSpPr>
          <p:nvPr>
            <p:ph type="title"/>
          </p:nvPr>
        </p:nvSpPr>
        <p:spPr>
          <a:xfrm>
            <a:off x="1991544" y="0"/>
            <a:ext cx="8496944" cy="585926"/>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Procedures</a:t>
            </a:r>
          </a:p>
        </p:txBody>
      </p:sp>
      <p:sp>
        <p:nvSpPr>
          <p:cNvPr id="2" name="Rectangle 1">
            <a:extLst>
              <a:ext uri="{FF2B5EF4-FFF2-40B4-BE49-F238E27FC236}">
                <a16:creationId xmlns:a16="http://schemas.microsoft.com/office/drawing/2014/main" id="{FF161506-72A1-4CEB-A71D-A2270A0E59B7}"/>
              </a:ext>
            </a:extLst>
          </p:cNvPr>
          <p:cNvSpPr/>
          <p:nvPr/>
        </p:nvSpPr>
        <p:spPr>
          <a:xfrm>
            <a:off x="7805845" y="5903709"/>
            <a:ext cx="3810659" cy="261610"/>
          </a:xfrm>
          <a:prstGeom prst="rect">
            <a:avLst/>
          </a:prstGeom>
        </p:spPr>
        <p:txBody>
          <a:bodyPr wrap="none">
            <a:spAutoFit/>
          </a:bodyPr>
          <a:lstStyle/>
          <a:p>
            <a:r>
              <a:rPr lang="en-GB" sz="1100" dirty="0">
                <a:latin typeface="+mj-lt"/>
                <a:hlinkClick r:id="rId2"/>
              </a:rPr>
              <a:t>https://coder.computerscienceuk.com/coder/wjgw/</a:t>
            </a:r>
            <a:endParaRPr lang="en-GB" sz="1100" dirty="0">
              <a:latin typeface="+mj-lt"/>
            </a:endParaRPr>
          </a:p>
        </p:txBody>
      </p:sp>
      <p:pic>
        <p:nvPicPr>
          <p:cNvPr id="4" name="Picture 3">
            <a:extLst>
              <a:ext uri="{FF2B5EF4-FFF2-40B4-BE49-F238E27FC236}">
                <a16:creationId xmlns:a16="http://schemas.microsoft.com/office/drawing/2014/main" id="{9C6999E6-D017-4464-B0C6-1BB2F86CDA4A}"/>
              </a:ext>
            </a:extLst>
          </p:cNvPr>
          <p:cNvPicPr>
            <a:picLocks noChangeAspect="1"/>
          </p:cNvPicPr>
          <p:nvPr/>
        </p:nvPicPr>
        <p:blipFill>
          <a:blip r:embed="rId3"/>
          <a:stretch>
            <a:fillRect/>
          </a:stretch>
        </p:blipFill>
        <p:spPr>
          <a:xfrm>
            <a:off x="2460643" y="2376559"/>
            <a:ext cx="6163535" cy="2400635"/>
          </a:xfrm>
          <a:prstGeom prst="rect">
            <a:avLst/>
          </a:prstGeom>
        </p:spPr>
      </p:pic>
      <p:sp>
        <p:nvSpPr>
          <p:cNvPr id="10" name="TextBox 9"/>
          <p:cNvSpPr txBox="1"/>
          <p:nvPr/>
        </p:nvSpPr>
        <p:spPr>
          <a:xfrm>
            <a:off x="634868" y="2873750"/>
            <a:ext cx="1451038" cy="307777"/>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GB" dirty="0">
                <a:latin typeface="+mj-lt"/>
              </a:rPr>
              <a:t>The Procedure</a:t>
            </a:r>
          </a:p>
        </p:txBody>
      </p:sp>
      <p:sp>
        <p:nvSpPr>
          <p:cNvPr id="14" name="TextBox 13"/>
          <p:cNvSpPr txBox="1"/>
          <p:nvPr/>
        </p:nvSpPr>
        <p:spPr>
          <a:xfrm>
            <a:off x="301018" y="4194974"/>
            <a:ext cx="1763624" cy="307777"/>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GB" dirty="0">
                <a:latin typeface="+mj-lt"/>
              </a:rPr>
              <a:t>The Main Program</a:t>
            </a:r>
          </a:p>
        </p:txBody>
      </p:sp>
      <p:sp>
        <p:nvSpPr>
          <p:cNvPr id="5" name="Left Brace 4">
            <a:extLst>
              <a:ext uri="{FF2B5EF4-FFF2-40B4-BE49-F238E27FC236}">
                <a16:creationId xmlns:a16="http://schemas.microsoft.com/office/drawing/2014/main" id="{EA418332-98F0-4CD7-BCEF-F7E00BA03A07}"/>
              </a:ext>
            </a:extLst>
          </p:cNvPr>
          <p:cNvSpPr/>
          <p:nvPr/>
        </p:nvSpPr>
        <p:spPr>
          <a:xfrm>
            <a:off x="2221933" y="2376559"/>
            <a:ext cx="115410" cy="1268089"/>
          </a:xfrm>
          <a:prstGeom prst="leftBrace">
            <a:avLst/>
          </a:pr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
        <p:nvSpPr>
          <p:cNvPr id="16" name="Left Brace 15">
            <a:extLst>
              <a:ext uri="{FF2B5EF4-FFF2-40B4-BE49-F238E27FC236}">
                <a16:creationId xmlns:a16="http://schemas.microsoft.com/office/drawing/2014/main" id="{C55F5C3A-8084-41C2-9897-E32DF637A9E7}"/>
              </a:ext>
            </a:extLst>
          </p:cNvPr>
          <p:cNvSpPr/>
          <p:nvPr/>
        </p:nvSpPr>
        <p:spPr>
          <a:xfrm>
            <a:off x="2221933" y="3947965"/>
            <a:ext cx="115410" cy="829229"/>
          </a:xfrm>
          <a:prstGeom prst="leftBrace">
            <a:avLst/>
          </a:pr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200206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5954" y="729866"/>
            <a:ext cx="11720023" cy="2438456"/>
          </a:xfrm>
          <a:ln>
            <a:noFill/>
          </a:ln>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marL="0" indent="0">
              <a:buNone/>
            </a:pPr>
            <a:r>
              <a:rPr lang="en-GB" sz="2800" b="1" dirty="0">
                <a:latin typeface="+mj-lt"/>
              </a:rPr>
              <a:t>Local Variables and Procedures</a:t>
            </a:r>
          </a:p>
          <a:p>
            <a:pPr marL="0" indent="0">
              <a:buNone/>
            </a:pPr>
            <a:endParaRPr lang="en-GB" sz="2000" dirty="0">
              <a:latin typeface="+mj-lt"/>
            </a:endParaRPr>
          </a:p>
          <a:p>
            <a:pPr marL="0" indent="0">
              <a:buNone/>
            </a:pPr>
            <a:r>
              <a:rPr lang="en-GB" sz="2000" dirty="0">
                <a:latin typeface="+mj-lt"/>
              </a:rPr>
              <a:t>In programming there are two main classifications of variables:</a:t>
            </a:r>
          </a:p>
          <a:p>
            <a:pPr marL="0" indent="0" algn="ctr">
              <a:buNone/>
            </a:pPr>
            <a:r>
              <a:rPr lang="en-GB" sz="2000" b="1" dirty="0">
                <a:latin typeface="+mj-lt"/>
              </a:rPr>
              <a:t>Global</a:t>
            </a:r>
            <a:r>
              <a:rPr lang="en-GB" sz="2000" dirty="0">
                <a:latin typeface="+mj-lt"/>
              </a:rPr>
              <a:t> and </a:t>
            </a:r>
            <a:r>
              <a:rPr lang="en-GB" sz="2000" b="1" dirty="0">
                <a:latin typeface="+mj-lt"/>
              </a:rPr>
              <a:t>Local</a:t>
            </a:r>
            <a:r>
              <a:rPr lang="en-GB" sz="2000" dirty="0">
                <a:latin typeface="+mj-lt"/>
              </a:rPr>
              <a:t>.</a:t>
            </a:r>
          </a:p>
          <a:p>
            <a:pPr marL="0" indent="0">
              <a:buNone/>
            </a:pPr>
            <a:endParaRPr lang="en-GB" sz="1050" dirty="0">
              <a:latin typeface="+mj-lt"/>
            </a:endParaRPr>
          </a:p>
          <a:p>
            <a:pPr marL="0" indent="0" algn="ctr">
              <a:buNone/>
            </a:pPr>
            <a:r>
              <a:rPr lang="en-GB" sz="2000" dirty="0">
                <a:latin typeface="+mj-lt"/>
              </a:rPr>
              <a:t>A </a:t>
            </a:r>
            <a:r>
              <a:rPr lang="en-GB" sz="2000" b="1" dirty="0">
                <a:latin typeface="+mj-lt"/>
              </a:rPr>
              <a:t>global variable </a:t>
            </a:r>
            <a:r>
              <a:rPr lang="en-GB" sz="2000" dirty="0">
                <a:latin typeface="+mj-lt"/>
              </a:rPr>
              <a:t>is one which is </a:t>
            </a:r>
            <a:r>
              <a:rPr lang="en-GB" sz="2000" b="1" dirty="0">
                <a:latin typeface="+mj-lt"/>
              </a:rPr>
              <a:t>defined</a:t>
            </a:r>
            <a:r>
              <a:rPr lang="en-GB" sz="2000" dirty="0">
                <a:latin typeface="+mj-lt"/>
              </a:rPr>
              <a:t> in the </a:t>
            </a:r>
            <a:r>
              <a:rPr lang="en-GB" sz="2000" b="1" dirty="0">
                <a:latin typeface="+mj-lt"/>
              </a:rPr>
              <a:t>main</a:t>
            </a:r>
            <a:r>
              <a:rPr lang="en-GB" sz="2000" dirty="0">
                <a:latin typeface="+mj-lt"/>
              </a:rPr>
              <a:t> </a:t>
            </a:r>
            <a:r>
              <a:rPr lang="en-GB" sz="2000" b="1" dirty="0">
                <a:latin typeface="+mj-lt"/>
              </a:rPr>
              <a:t>program</a:t>
            </a:r>
            <a:r>
              <a:rPr lang="en-GB" sz="2000" dirty="0">
                <a:latin typeface="+mj-lt"/>
              </a:rPr>
              <a:t>.</a:t>
            </a:r>
          </a:p>
          <a:p>
            <a:pPr marL="0" indent="0" algn="ctr">
              <a:buNone/>
            </a:pPr>
            <a:r>
              <a:rPr lang="en-GB" sz="2000" dirty="0">
                <a:latin typeface="+mj-lt"/>
              </a:rPr>
              <a:t>A </a:t>
            </a:r>
            <a:r>
              <a:rPr lang="en-GB" sz="2000" b="1" dirty="0">
                <a:latin typeface="+mj-lt"/>
              </a:rPr>
              <a:t>local variable </a:t>
            </a:r>
            <a:r>
              <a:rPr lang="en-GB" sz="2000" dirty="0">
                <a:latin typeface="+mj-lt"/>
              </a:rPr>
              <a:t>is one which is </a:t>
            </a:r>
            <a:r>
              <a:rPr lang="en-GB" sz="2000" b="1" dirty="0">
                <a:latin typeface="+mj-lt"/>
              </a:rPr>
              <a:t>defined</a:t>
            </a:r>
            <a:r>
              <a:rPr lang="en-GB" sz="2000" dirty="0">
                <a:latin typeface="+mj-lt"/>
              </a:rPr>
              <a:t> in the </a:t>
            </a:r>
            <a:r>
              <a:rPr lang="en-GB" sz="2000" b="1" dirty="0">
                <a:latin typeface="+mj-lt"/>
              </a:rPr>
              <a:t>subroutine</a:t>
            </a:r>
            <a:r>
              <a:rPr lang="en-GB" sz="2000" dirty="0">
                <a:latin typeface="+mj-lt"/>
              </a:rPr>
              <a:t>.</a:t>
            </a:r>
          </a:p>
        </p:txBody>
      </p:sp>
      <p:sp>
        <p:nvSpPr>
          <p:cNvPr id="8" name="TextBox 7"/>
          <p:cNvSpPr txBox="1"/>
          <p:nvPr/>
        </p:nvSpPr>
        <p:spPr>
          <a:xfrm>
            <a:off x="4944942" y="3930508"/>
            <a:ext cx="1446230" cy="307777"/>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GB" dirty="0">
                <a:latin typeface="+mj-lt"/>
              </a:rPr>
              <a:t>Local Variable</a:t>
            </a:r>
          </a:p>
        </p:txBody>
      </p:sp>
      <p:sp>
        <p:nvSpPr>
          <p:cNvPr id="10" name="TextBox 9"/>
          <p:cNvSpPr txBox="1"/>
          <p:nvPr/>
        </p:nvSpPr>
        <p:spPr>
          <a:xfrm>
            <a:off x="4829526" y="4874709"/>
            <a:ext cx="1561646" cy="307777"/>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GB" dirty="0">
                <a:latin typeface="+mj-lt"/>
              </a:rPr>
              <a:t>Global Variable</a:t>
            </a:r>
          </a:p>
        </p:txBody>
      </p:sp>
      <p:sp>
        <p:nvSpPr>
          <p:cNvPr id="19" name="TextBox 18"/>
          <p:cNvSpPr txBox="1"/>
          <p:nvPr/>
        </p:nvSpPr>
        <p:spPr>
          <a:xfrm>
            <a:off x="1023526" y="3654167"/>
            <a:ext cx="3553307" cy="2308324"/>
          </a:xfrm>
          <a:prstGeom prst="rect">
            <a:avLst/>
          </a:prstGeom>
          <a:noFill/>
        </p:spPr>
        <p:txBody>
          <a:bodyPr wrap="square" rtlCol="0">
            <a:spAutoFit/>
          </a:bodyPr>
          <a:lstStyle/>
          <a:p>
            <a:r>
              <a:rPr lang="en-GB" sz="1600" dirty="0">
                <a:latin typeface="+mj-lt"/>
              </a:rPr>
              <a:t>Here, the </a:t>
            </a:r>
            <a:r>
              <a:rPr lang="en-GB" sz="1600" b="1" dirty="0">
                <a:latin typeface="+mj-lt"/>
              </a:rPr>
              <a:t>local</a:t>
            </a:r>
            <a:r>
              <a:rPr lang="en-GB" sz="1600" dirty="0">
                <a:latin typeface="+mj-lt"/>
              </a:rPr>
              <a:t> variable is being printed </a:t>
            </a:r>
            <a:r>
              <a:rPr lang="en-GB" sz="1600" b="1" dirty="0">
                <a:latin typeface="+mj-lt"/>
              </a:rPr>
              <a:t>first</a:t>
            </a:r>
            <a:r>
              <a:rPr lang="en-GB" sz="1600" dirty="0">
                <a:latin typeface="+mj-lt"/>
              </a:rPr>
              <a:t>, due to the </a:t>
            </a:r>
            <a:r>
              <a:rPr lang="en-GB" sz="1600" b="1" dirty="0">
                <a:latin typeface="+mj-lt"/>
              </a:rPr>
              <a:t>subroutine call</a:t>
            </a:r>
            <a:r>
              <a:rPr lang="en-GB" sz="1600" dirty="0">
                <a:latin typeface="+mj-lt"/>
              </a:rPr>
              <a:t> occurring </a:t>
            </a:r>
            <a:r>
              <a:rPr lang="en-GB" sz="1600" b="1" dirty="0">
                <a:latin typeface="+mj-lt"/>
              </a:rPr>
              <a:t>before</a:t>
            </a:r>
            <a:r>
              <a:rPr lang="en-GB" sz="1600" dirty="0">
                <a:latin typeface="+mj-lt"/>
              </a:rPr>
              <a:t> the print() statement.</a:t>
            </a:r>
          </a:p>
          <a:p>
            <a:endParaRPr lang="en-GB" sz="1600" dirty="0">
              <a:latin typeface="+mj-lt"/>
            </a:endParaRPr>
          </a:p>
          <a:p>
            <a:r>
              <a:rPr lang="en-GB" sz="1600" b="1" dirty="0">
                <a:latin typeface="+mj-lt"/>
              </a:rPr>
              <a:t>Then,</a:t>
            </a:r>
            <a:r>
              <a:rPr lang="en-GB" sz="1600" dirty="0">
                <a:latin typeface="+mj-lt"/>
              </a:rPr>
              <a:t> the </a:t>
            </a:r>
            <a:r>
              <a:rPr lang="en-GB" sz="1600" b="1" dirty="0">
                <a:latin typeface="+mj-lt"/>
              </a:rPr>
              <a:t>global</a:t>
            </a:r>
            <a:r>
              <a:rPr lang="en-GB" sz="1600" dirty="0">
                <a:latin typeface="+mj-lt"/>
              </a:rPr>
              <a:t> variable is being printed </a:t>
            </a:r>
            <a:r>
              <a:rPr lang="en-GB" sz="1600" b="1" dirty="0">
                <a:latin typeface="+mj-lt"/>
              </a:rPr>
              <a:t>second</a:t>
            </a:r>
            <a:r>
              <a:rPr lang="en-GB" sz="1600" dirty="0">
                <a:latin typeface="+mj-lt"/>
              </a:rPr>
              <a:t>, due to the print statement occurring </a:t>
            </a:r>
            <a:r>
              <a:rPr lang="en-GB" sz="1600" b="1" dirty="0">
                <a:latin typeface="+mj-lt"/>
              </a:rPr>
              <a:t>after</a:t>
            </a:r>
            <a:r>
              <a:rPr lang="en-GB" sz="1600" dirty="0">
                <a:latin typeface="+mj-lt"/>
              </a:rPr>
              <a:t> the </a:t>
            </a:r>
            <a:r>
              <a:rPr lang="en-GB" sz="1600" b="1" dirty="0">
                <a:latin typeface="+mj-lt"/>
              </a:rPr>
              <a:t>subroutine</a:t>
            </a:r>
            <a:r>
              <a:rPr lang="en-GB" sz="1600" dirty="0">
                <a:latin typeface="+mj-lt"/>
              </a:rPr>
              <a:t> </a:t>
            </a:r>
            <a:r>
              <a:rPr lang="en-GB" sz="1600" b="1" dirty="0">
                <a:latin typeface="+mj-lt"/>
              </a:rPr>
              <a:t>call</a:t>
            </a:r>
            <a:r>
              <a:rPr lang="en-GB" sz="1600" dirty="0">
                <a:latin typeface="+mj-lt"/>
              </a:rPr>
              <a:t>.</a:t>
            </a:r>
          </a:p>
        </p:txBody>
      </p:sp>
      <p:sp>
        <p:nvSpPr>
          <p:cNvPr id="13" name="Title 1"/>
          <p:cNvSpPr>
            <a:spLocks noGrp="1"/>
          </p:cNvSpPr>
          <p:nvPr>
            <p:ph type="title"/>
          </p:nvPr>
        </p:nvSpPr>
        <p:spPr>
          <a:xfrm>
            <a:off x="1991544" y="0"/>
            <a:ext cx="8496944" cy="594804"/>
          </a:xfrm>
          <a:noFill/>
          <a:ln>
            <a:no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GB" sz="3600" dirty="0"/>
              <a:t>Procedures</a:t>
            </a:r>
          </a:p>
        </p:txBody>
      </p:sp>
      <p:sp>
        <p:nvSpPr>
          <p:cNvPr id="2" name="Rectangle 1">
            <a:extLst>
              <a:ext uri="{FF2B5EF4-FFF2-40B4-BE49-F238E27FC236}">
                <a16:creationId xmlns:a16="http://schemas.microsoft.com/office/drawing/2014/main" id="{180D29BC-2F34-412E-AC90-A88A5C64DAFA}"/>
              </a:ext>
            </a:extLst>
          </p:cNvPr>
          <p:cNvSpPr/>
          <p:nvPr/>
        </p:nvSpPr>
        <p:spPr>
          <a:xfrm>
            <a:off x="8267635" y="5962491"/>
            <a:ext cx="3714478" cy="261610"/>
          </a:xfrm>
          <a:prstGeom prst="rect">
            <a:avLst/>
          </a:prstGeom>
        </p:spPr>
        <p:txBody>
          <a:bodyPr wrap="none">
            <a:spAutoFit/>
          </a:bodyPr>
          <a:lstStyle/>
          <a:p>
            <a:r>
              <a:rPr lang="en-GB" sz="1100" dirty="0">
                <a:latin typeface="+mj-lt"/>
                <a:hlinkClick r:id="rId2"/>
              </a:rPr>
              <a:t>https://coder.computerscienceuk.com/coder/xGjr/</a:t>
            </a:r>
            <a:endParaRPr lang="en-GB" sz="1100" dirty="0">
              <a:latin typeface="+mj-lt"/>
            </a:endParaRPr>
          </a:p>
        </p:txBody>
      </p:sp>
      <p:pic>
        <p:nvPicPr>
          <p:cNvPr id="4" name="Picture 3">
            <a:extLst>
              <a:ext uri="{FF2B5EF4-FFF2-40B4-BE49-F238E27FC236}">
                <a16:creationId xmlns:a16="http://schemas.microsoft.com/office/drawing/2014/main" id="{6B4067DD-D6F1-45DC-8B5F-76D86BEDE925}"/>
              </a:ext>
            </a:extLst>
          </p:cNvPr>
          <p:cNvPicPr>
            <a:picLocks noChangeAspect="1"/>
          </p:cNvPicPr>
          <p:nvPr/>
        </p:nvPicPr>
        <p:blipFill>
          <a:blip r:embed="rId3"/>
          <a:stretch>
            <a:fillRect/>
          </a:stretch>
        </p:blipFill>
        <p:spPr>
          <a:xfrm>
            <a:off x="6743629" y="3654973"/>
            <a:ext cx="4315427" cy="1705213"/>
          </a:xfrm>
          <a:prstGeom prst="rect">
            <a:avLst/>
          </a:prstGeom>
        </p:spPr>
      </p:pic>
      <p:sp>
        <p:nvSpPr>
          <p:cNvPr id="6" name="Freeform: Shape 5">
            <a:extLst>
              <a:ext uri="{FF2B5EF4-FFF2-40B4-BE49-F238E27FC236}">
                <a16:creationId xmlns:a16="http://schemas.microsoft.com/office/drawing/2014/main" id="{F30B2EEA-54E4-47D3-83CA-2AC4BA6A0819}"/>
              </a:ext>
            </a:extLst>
          </p:cNvPr>
          <p:cNvSpPr/>
          <p:nvPr/>
        </p:nvSpPr>
        <p:spPr>
          <a:xfrm>
            <a:off x="6400799" y="4046723"/>
            <a:ext cx="852257" cy="63386"/>
          </a:xfrm>
          <a:custGeom>
            <a:avLst/>
            <a:gdLst>
              <a:gd name="connsiteX0" fmla="*/ 0 w 852257"/>
              <a:gd name="connsiteY0" fmla="*/ 35511 h 63386"/>
              <a:gd name="connsiteX1" fmla="*/ 399495 w 852257"/>
              <a:gd name="connsiteY1" fmla="*/ 62144 h 63386"/>
              <a:gd name="connsiteX2" fmla="*/ 852257 w 852257"/>
              <a:gd name="connsiteY2" fmla="*/ 0 h 63386"/>
            </a:gdLst>
            <a:ahLst/>
            <a:cxnLst>
              <a:cxn ang="0">
                <a:pos x="connsiteX0" y="connsiteY0"/>
              </a:cxn>
              <a:cxn ang="0">
                <a:pos x="connsiteX1" y="connsiteY1"/>
              </a:cxn>
              <a:cxn ang="0">
                <a:pos x="connsiteX2" y="connsiteY2"/>
              </a:cxn>
            </a:cxnLst>
            <a:rect l="l" t="t" r="r" b="b"/>
            <a:pathLst>
              <a:path w="852257" h="63386">
                <a:moveTo>
                  <a:pt x="0" y="35511"/>
                </a:moveTo>
                <a:cubicBezTo>
                  <a:pt x="128726" y="51787"/>
                  <a:pt x="257452" y="68063"/>
                  <a:pt x="399495" y="62144"/>
                </a:cubicBezTo>
                <a:cubicBezTo>
                  <a:pt x="541538" y="56226"/>
                  <a:pt x="696897" y="28113"/>
                  <a:pt x="852257" y="0"/>
                </a:cubicBezTo>
              </a:path>
            </a:pathLst>
          </a:cu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9" name="Freeform: Shape 8">
            <a:extLst>
              <a:ext uri="{FF2B5EF4-FFF2-40B4-BE49-F238E27FC236}">
                <a16:creationId xmlns:a16="http://schemas.microsoft.com/office/drawing/2014/main" id="{3FC50980-7A28-4914-9719-E24A00D092C1}"/>
              </a:ext>
            </a:extLst>
          </p:cNvPr>
          <p:cNvSpPr/>
          <p:nvPr/>
        </p:nvSpPr>
        <p:spPr>
          <a:xfrm>
            <a:off x="6391173" y="4746533"/>
            <a:ext cx="462388" cy="277570"/>
          </a:xfrm>
          <a:custGeom>
            <a:avLst/>
            <a:gdLst>
              <a:gd name="connsiteX0" fmla="*/ 0 w 612559"/>
              <a:gd name="connsiteY0" fmla="*/ 266330 h 266330"/>
              <a:gd name="connsiteX1" fmla="*/ 248574 w 612559"/>
              <a:gd name="connsiteY1" fmla="*/ 71021 h 266330"/>
              <a:gd name="connsiteX2" fmla="*/ 612559 w 612559"/>
              <a:gd name="connsiteY2" fmla="*/ 0 h 266330"/>
            </a:gdLst>
            <a:ahLst/>
            <a:cxnLst>
              <a:cxn ang="0">
                <a:pos x="connsiteX0" y="connsiteY0"/>
              </a:cxn>
              <a:cxn ang="0">
                <a:pos x="connsiteX1" y="connsiteY1"/>
              </a:cxn>
              <a:cxn ang="0">
                <a:pos x="connsiteX2" y="connsiteY2"/>
              </a:cxn>
            </a:cxnLst>
            <a:rect l="l" t="t" r="r" b="b"/>
            <a:pathLst>
              <a:path w="612559" h="266330">
                <a:moveTo>
                  <a:pt x="0" y="266330"/>
                </a:moveTo>
                <a:cubicBezTo>
                  <a:pt x="73240" y="190869"/>
                  <a:pt x="146481" y="115409"/>
                  <a:pt x="248574" y="71021"/>
                </a:cubicBezTo>
                <a:cubicBezTo>
                  <a:pt x="350667" y="26633"/>
                  <a:pt x="481613" y="13316"/>
                  <a:pt x="612559" y="0"/>
                </a:cubicBezTo>
              </a:path>
            </a:pathLst>
          </a:cu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2654981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ppt_x"/>
                                          </p:val>
                                        </p:tav>
                                        <p:tav tm="100000">
                                          <p:val>
                                            <p:strVal val="#ppt_x"/>
                                          </p:val>
                                        </p:tav>
                                      </p:tavLst>
                                    </p:anim>
                                    <p:anim calcmode="lin" valueType="num">
                                      <p:cBhvr additive="base">
                                        <p:cTn id="4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9" grpId="0"/>
      <p:bldP spid="6" grpId="0" animBg="1"/>
      <p:bldP spid="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58&quot;/&gt;&lt;lineCharCount val=&quot;29&quot;/&gt;&lt;/TableIndex&gt;&lt;/ShapeTextInfo&gt;"/>
</p:tagLst>
</file>

<file path=ppt/theme/theme1.xml><?xml version="1.0" encoding="utf-8"?>
<a:theme xmlns:a="http://schemas.openxmlformats.org/drawingml/2006/main" name="Office Theme">
  <a:themeElements>
    <a:clrScheme name="Custom 2">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999</TotalTime>
  <Words>1653</Words>
  <Application>Microsoft Office PowerPoint</Application>
  <PresentationFormat>Widescreen</PresentationFormat>
  <Paragraphs>175</Paragraphs>
  <Slides>20</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Century Gothic</vt:lpstr>
      <vt:lpstr>Arial</vt:lpstr>
      <vt:lpstr>Calibri</vt:lpstr>
      <vt:lpstr>Office Theme</vt:lpstr>
      <vt:lpstr>PowerPoint Presentation</vt:lpstr>
      <vt:lpstr>Starter</vt:lpstr>
      <vt:lpstr>Lesson Objectives</vt:lpstr>
      <vt:lpstr>Introduction to Subroutines</vt:lpstr>
      <vt:lpstr>Subroutines</vt:lpstr>
      <vt:lpstr>Procedures</vt:lpstr>
      <vt:lpstr>Procedures</vt:lpstr>
      <vt:lpstr>Procedures</vt:lpstr>
      <vt:lpstr>Procedures</vt:lpstr>
      <vt:lpstr>Procedures</vt:lpstr>
      <vt:lpstr>Parameter Passing</vt:lpstr>
      <vt:lpstr>Parameter Passing</vt:lpstr>
      <vt:lpstr>Parameter Passing</vt:lpstr>
      <vt:lpstr>Parameter Passing</vt:lpstr>
      <vt:lpstr>Parameter Passing</vt:lpstr>
      <vt:lpstr>Functions</vt:lpstr>
      <vt:lpstr>Functions</vt:lpstr>
      <vt:lpstr>Functions</vt:lpstr>
      <vt:lpstr>Functions</vt:lpstr>
      <vt:lpstr>Lesson Activity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 Wickins</dc:creator>
  <cp:lastModifiedBy>Sam Wickins</cp:lastModifiedBy>
  <cp:revision>104</cp:revision>
  <dcterms:modified xsi:type="dcterms:W3CDTF">2022-12-13T13:07:44Z</dcterms:modified>
</cp:coreProperties>
</file>