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08" r:id="rId2"/>
    <p:sldId id="270" r:id="rId3"/>
    <p:sldId id="271" r:id="rId4"/>
    <p:sldId id="272" r:id="rId5"/>
    <p:sldId id="311" r:id="rId6"/>
    <p:sldId id="312" r:id="rId7"/>
    <p:sldId id="313" r:id="rId8"/>
    <p:sldId id="314" r:id="rId9"/>
    <p:sldId id="315"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BF7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3" d="2"/>
        <a:sy n="3" d="2"/>
      </p:scale>
      <p:origin x="0" y="0"/>
    </p:cViewPr>
  </p:notesTextViewPr>
  <p:notesViewPr>
    <p:cSldViewPr>
      <p:cViewPr varScale="1">
        <p:scale>
          <a:sx n="52" d="100"/>
          <a:sy n="52" d="100"/>
        </p:scale>
        <p:origin x="29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796088" cy="496888"/>
          </a:xfrm>
          <a:prstGeom prst="rect">
            <a:avLst/>
          </a:prstGeom>
        </p:spPr>
        <p:txBody>
          <a:bodyPr vert="horz" lIns="91440" tIns="45720" rIns="91440" bIns="45720" rtlCol="0"/>
          <a:lstStyle>
            <a:lvl1pPr algn="l">
              <a:defRPr sz="1200"/>
            </a:lvl1pPr>
          </a:lstStyle>
          <a:p>
            <a:r>
              <a:rPr lang="en-GB"/>
              <a:t>(c)www.revisecomputersciencealevel.com</a:t>
            </a:r>
            <a:endParaRPr lang="en-GB" dirty="0"/>
          </a:p>
        </p:txBody>
      </p:sp>
      <p:sp>
        <p:nvSpPr>
          <p:cNvPr id="4" name="Footer Placeholder 3"/>
          <p:cNvSpPr>
            <a:spLocks noGrp="1"/>
          </p:cNvSpPr>
          <p:nvPr>
            <p:ph type="ftr" sz="quarter" idx="2"/>
          </p:nvPr>
        </p:nvSpPr>
        <p:spPr>
          <a:xfrm>
            <a:off x="-1" y="9429750"/>
            <a:ext cx="5761037" cy="496888"/>
          </a:xfrm>
          <a:prstGeom prst="rect">
            <a:avLst/>
          </a:prstGeom>
        </p:spPr>
        <p:txBody>
          <a:bodyPr vert="horz" lIns="91440" tIns="45720" rIns="91440" bIns="45720" rtlCol="0" anchor="b"/>
          <a:lstStyle>
            <a:lvl1pPr algn="l">
              <a:defRPr sz="1200"/>
            </a:lvl1pPr>
          </a:lstStyle>
          <a:p>
            <a:r>
              <a:rPr lang="en-GB"/>
              <a:t>***Single User Licence: Do Not Redistribute / Do Not Share Online***</a:t>
            </a:r>
            <a:endParaRPr lang="en-GB" dirty="0"/>
          </a:p>
        </p:txBody>
      </p:sp>
      <p:sp>
        <p:nvSpPr>
          <p:cNvPr id="5" name="Slide Number Placeholder 4"/>
          <p:cNvSpPr>
            <a:spLocks noGrp="1"/>
          </p:cNvSpPr>
          <p:nvPr>
            <p:ph type="sldNum" sz="quarter" idx="3"/>
          </p:nvPr>
        </p:nvSpPr>
        <p:spPr>
          <a:xfrm>
            <a:off x="6142036" y="9429750"/>
            <a:ext cx="654051" cy="496888"/>
          </a:xfrm>
          <a:prstGeom prst="rect">
            <a:avLst/>
          </a:prstGeom>
        </p:spPr>
        <p:txBody>
          <a:bodyPr vert="horz" lIns="91440" tIns="45720" rIns="91440" bIns="45720" rtlCol="0" anchor="b"/>
          <a:lstStyle>
            <a:lvl1pPr algn="r">
              <a:defRPr sz="1200"/>
            </a:lvl1pPr>
          </a:lstStyle>
          <a:p>
            <a:fld id="{CD7B6002-47FB-4F16-92AE-F4D25294AF45}" type="slidenum">
              <a:rPr lang="en-GB" smtClean="0"/>
              <a:pPr/>
              <a:t>‹#›</a:t>
            </a:fld>
            <a:endParaRPr lang="en-GB"/>
          </a:p>
        </p:txBody>
      </p:sp>
    </p:spTree>
    <p:extLst>
      <p:ext uri="{BB962C8B-B14F-4D97-AF65-F5344CB8AC3E}">
        <p14:creationId xmlns:p14="http://schemas.microsoft.com/office/powerpoint/2010/main" val="64478608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r>
              <a:rPr lang="en-GB"/>
              <a:t>(c)www.revisecomputersciencealevel.com</a:t>
            </a:r>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B0C2631-AC97-4A73-A4D6-CCA7F3D957B9}" type="datetimeFigureOut">
              <a:rPr lang="en-GB" smtClean="0"/>
              <a:pPr/>
              <a:t>04/04/2019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r>
              <a:rPr lang="en-GB"/>
              <a:t>***Single User Licence: Do Not Redistribute / Do Not Share Online***</a:t>
            </a:r>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68790A5-5373-421F-B283-144185A24A00}" type="slidenum">
              <a:rPr lang="en-GB" smtClean="0"/>
              <a:pPr/>
              <a:t>‹#›</a:t>
            </a:fld>
            <a:endParaRPr lang="en-GB"/>
          </a:p>
        </p:txBody>
      </p:sp>
    </p:spTree>
    <p:extLst>
      <p:ext uri="{BB962C8B-B14F-4D97-AF65-F5344CB8AC3E}">
        <p14:creationId xmlns:p14="http://schemas.microsoft.com/office/powerpoint/2010/main" val="4106041828"/>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68790A5-5373-421F-B283-144185A24A00}" type="slidenum">
              <a:rPr lang="en-GB" smtClean="0"/>
              <a:pPr/>
              <a:t>1</a:t>
            </a:fld>
            <a:endParaRPr lang="en-GB"/>
          </a:p>
        </p:txBody>
      </p:sp>
      <p:sp>
        <p:nvSpPr>
          <p:cNvPr id="5" name="Footer Placeholder 4"/>
          <p:cNvSpPr>
            <a:spLocks noGrp="1"/>
          </p:cNvSpPr>
          <p:nvPr>
            <p:ph type="ftr" sz="quarter" idx="11"/>
          </p:nvPr>
        </p:nvSpPr>
        <p:spPr/>
        <p:txBody>
          <a:bodyPr/>
          <a:lstStyle/>
          <a:p>
            <a:r>
              <a:rPr lang="en-GB"/>
              <a:t>***Single User Licence: Do Not Redistribute / Do Not Share Online***</a:t>
            </a:r>
          </a:p>
        </p:txBody>
      </p:sp>
      <p:sp>
        <p:nvSpPr>
          <p:cNvPr id="6" name="Header Placeholder 5"/>
          <p:cNvSpPr>
            <a:spLocks noGrp="1"/>
          </p:cNvSpPr>
          <p:nvPr>
            <p:ph type="hdr" sz="quarter" idx="12"/>
          </p:nvPr>
        </p:nvSpPr>
        <p:spPr/>
        <p:txBody>
          <a:bodyPr/>
          <a:lstStyle/>
          <a:p>
            <a:r>
              <a:rPr lang="en-GB"/>
              <a:t>(c)www.revisecomputersciencealevel.com</a:t>
            </a:r>
          </a:p>
        </p:txBody>
      </p:sp>
    </p:spTree>
    <p:extLst>
      <p:ext uri="{BB962C8B-B14F-4D97-AF65-F5344CB8AC3E}">
        <p14:creationId xmlns:p14="http://schemas.microsoft.com/office/powerpoint/2010/main" val="1109221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A542007-3461-492F-A1ED-27AA84CC7805}" type="datetime1">
              <a:rPr lang="en-GB" smtClean="0"/>
              <a:pPr/>
              <a:t>04/04/2019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pPr/>
              <a:t>‹#›</a:t>
            </a:fld>
            <a:endParaRPr lang="en-GB"/>
          </a:p>
        </p:txBody>
      </p:sp>
    </p:spTree>
    <p:extLst>
      <p:ext uri="{BB962C8B-B14F-4D97-AF65-F5344CB8AC3E}">
        <p14:creationId xmlns:p14="http://schemas.microsoft.com/office/powerpoint/2010/main" val="423024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BEDD028-DD0F-48B0-89A0-8436BACC50C0}" type="datetime1">
              <a:rPr lang="en-GB" smtClean="0"/>
              <a:pPr/>
              <a:t>04/04/2019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pPr/>
              <a:t>‹#›</a:t>
            </a:fld>
            <a:endParaRPr lang="en-GB"/>
          </a:p>
        </p:txBody>
      </p:sp>
    </p:spTree>
    <p:extLst>
      <p:ext uri="{BB962C8B-B14F-4D97-AF65-F5344CB8AC3E}">
        <p14:creationId xmlns:p14="http://schemas.microsoft.com/office/powerpoint/2010/main" val="203501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F402776-0597-4EC5-A018-01C983640902}" type="datetime1">
              <a:rPr lang="en-GB" smtClean="0"/>
              <a:pPr/>
              <a:t>04/04/2019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pPr/>
              <a:t>‹#›</a:t>
            </a:fld>
            <a:endParaRPr lang="en-GB"/>
          </a:p>
        </p:txBody>
      </p:sp>
    </p:spTree>
    <p:extLst>
      <p:ext uri="{BB962C8B-B14F-4D97-AF65-F5344CB8AC3E}">
        <p14:creationId xmlns:p14="http://schemas.microsoft.com/office/powerpoint/2010/main" val="85342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F88AB1A-2AF4-4F78-856A-A1E9C2C913DD}" type="datetime1">
              <a:rPr lang="en-GB" smtClean="0"/>
              <a:pPr/>
              <a:t>04/04/2019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pPr/>
              <a:t>‹#›</a:t>
            </a:fld>
            <a:endParaRPr lang="en-GB"/>
          </a:p>
        </p:txBody>
      </p:sp>
    </p:spTree>
    <p:extLst>
      <p:ext uri="{BB962C8B-B14F-4D97-AF65-F5344CB8AC3E}">
        <p14:creationId xmlns:p14="http://schemas.microsoft.com/office/powerpoint/2010/main" val="7377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84C2C5-E0AB-4EC9-B852-64272493510B}" type="datetime1">
              <a:rPr lang="en-GB" smtClean="0"/>
              <a:pPr/>
              <a:t>04/04/2019</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pPr/>
              <a:t>‹#›</a:t>
            </a:fld>
            <a:endParaRPr lang="en-GB"/>
          </a:p>
        </p:txBody>
      </p:sp>
    </p:spTree>
    <p:extLst>
      <p:ext uri="{BB962C8B-B14F-4D97-AF65-F5344CB8AC3E}">
        <p14:creationId xmlns:p14="http://schemas.microsoft.com/office/powerpoint/2010/main" val="38783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E0D7BF7-BF03-4117-BB3D-2B571D9D551B}" type="datetime1">
              <a:rPr lang="en-GB" smtClean="0"/>
              <a:pPr/>
              <a:t>04/04/2019</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pPr/>
              <a:t>‹#›</a:t>
            </a:fld>
            <a:endParaRPr lang="en-GB"/>
          </a:p>
        </p:txBody>
      </p:sp>
    </p:spTree>
    <p:extLst>
      <p:ext uri="{BB962C8B-B14F-4D97-AF65-F5344CB8AC3E}">
        <p14:creationId xmlns:p14="http://schemas.microsoft.com/office/powerpoint/2010/main" val="3607858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54C65E5-D413-4D66-A2BE-FD040A3F55DC}" type="datetime1">
              <a:rPr lang="en-GB" smtClean="0"/>
              <a:pPr/>
              <a:t>04/04/2019</a:t>
            </a:fld>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pPr/>
              <a:t>‹#›</a:t>
            </a:fld>
            <a:endParaRPr lang="en-GB"/>
          </a:p>
        </p:txBody>
      </p:sp>
    </p:spTree>
    <p:extLst>
      <p:ext uri="{BB962C8B-B14F-4D97-AF65-F5344CB8AC3E}">
        <p14:creationId xmlns:p14="http://schemas.microsoft.com/office/powerpoint/2010/main" val="179854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AFFC85D-6DDD-439A-9A41-7C453475944F}" type="datetime1">
              <a:rPr lang="en-GB" smtClean="0"/>
              <a:pPr/>
              <a:t>04/04/2019</a:t>
            </a:fld>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pPr/>
              <a:t>‹#›</a:t>
            </a:fld>
            <a:endParaRPr lang="en-GB"/>
          </a:p>
        </p:txBody>
      </p:sp>
    </p:spTree>
    <p:extLst>
      <p:ext uri="{BB962C8B-B14F-4D97-AF65-F5344CB8AC3E}">
        <p14:creationId xmlns:p14="http://schemas.microsoft.com/office/powerpoint/2010/main" val="1710217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967DDC9-B874-412E-9B84-CF91310AA155}" type="datetime1">
              <a:rPr lang="en-GB" smtClean="0"/>
              <a:pPr/>
              <a:t>04/04/2019</a:t>
            </a:fld>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pPr/>
              <a:t>‹#›</a:t>
            </a:fld>
            <a:endParaRPr lang="en-GB"/>
          </a:p>
        </p:txBody>
      </p:sp>
    </p:spTree>
    <p:extLst>
      <p:ext uri="{BB962C8B-B14F-4D97-AF65-F5344CB8AC3E}">
        <p14:creationId xmlns:p14="http://schemas.microsoft.com/office/powerpoint/2010/main" val="309566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13B1AAB-404A-4254-84D5-F92932EC4990}" type="datetime1">
              <a:rPr lang="en-GB" smtClean="0"/>
              <a:pPr/>
              <a:t>04/04/2019</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pPr/>
              <a:t>‹#›</a:t>
            </a:fld>
            <a:endParaRPr lang="en-GB"/>
          </a:p>
        </p:txBody>
      </p:sp>
    </p:spTree>
    <p:extLst>
      <p:ext uri="{BB962C8B-B14F-4D97-AF65-F5344CB8AC3E}">
        <p14:creationId xmlns:p14="http://schemas.microsoft.com/office/powerpoint/2010/main" val="128776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831FEF-999A-4878-A247-FF26C1AFC5D6}" type="datetime1">
              <a:rPr lang="en-GB" smtClean="0"/>
              <a:pPr/>
              <a:t>04/04/2019</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pPr/>
              <a:t>‹#›</a:t>
            </a:fld>
            <a:endParaRPr lang="en-GB"/>
          </a:p>
        </p:txBody>
      </p:sp>
    </p:spTree>
    <p:extLst>
      <p:ext uri="{BB962C8B-B14F-4D97-AF65-F5344CB8AC3E}">
        <p14:creationId xmlns:p14="http://schemas.microsoft.com/office/powerpoint/2010/main" val="113145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5212" y="358165"/>
            <a:ext cx="8229600" cy="854968"/>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67544" y="1268760"/>
            <a:ext cx="8496944" cy="51705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6"/>
          <p:cNvSpPr/>
          <p:nvPr userDrawn="1"/>
        </p:nvSpPr>
        <p:spPr>
          <a:xfrm>
            <a:off x="0" y="0"/>
            <a:ext cx="323528" cy="6858000"/>
          </a:xfrm>
          <a:prstGeom prst="rect">
            <a:avLst/>
          </a:prstGeom>
          <a:solidFill>
            <a:srgbClr val="2ABF7B"/>
          </a:solidFill>
          <a:ln>
            <a:solidFill>
              <a:srgbClr val="2ABF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Box 7"/>
          <p:cNvSpPr txBox="1">
            <a:spLocks noChangeArrowheads="1"/>
          </p:cNvSpPr>
          <p:nvPr userDrawn="1"/>
        </p:nvSpPr>
        <p:spPr bwMode="auto">
          <a:xfrm>
            <a:off x="1223628" y="-27384"/>
            <a:ext cx="6696744"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1" hangingPunct="1">
              <a:spcBef>
                <a:spcPct val="50000"/>
              </a:spcBef>
              <a:defRPr/>
            </a:pPr>
            <a:r>
              <a:rPr lang="en-GB" sz="1800" b="1" u="sng" kern="1200" dirty="0">
                <a:solidFill>
                  <a:schemeClr val="bg1">
                    <a:lumMod val="85000"/>
                  </a:schemeClr>
                </a:solidFill>
                <a:latin typeface="Arial" charset="0"/>
                <a:ea typeface="+mn-ea"/>
                <a:cs typeface="+mn-cs"/>
              </a:rPr>
              <a:t>A-Level Computer Science</a:t>
            </a: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73952" y="6430957"/>
            <a:ext cx="1522512" cy="377582"/>
          </a:xfrm>
          <a:prstGeom prst="rect">
            <a:avLst/>
          </a:prstGeom>
        </p:spPr>
      </p:pic>
      <p:sp>
        <p:nvSpPr>
          <p:cNvPr id="10" name="TextBox 8"/>
          <p:cNvSpPr txBox="1"/>
          <p:nvPr userDrawn="1"/>
        </p:nvSpPr>
        <p:spPr>
          <a:xfrm>
            <a:off x="6091586" y="6494973"/>
            <a:ext cx="2872902" cy="30777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a:t>www.computerscienceuk.com</a:t>
            </a:r>
          </a:p>
        </p:txBody>
      </p:sp>
    </p:spTree>
    <p:extLst>
      <p:ext uri="{BB962C8B-B14F-4D97-AF65-F5344CB8AC3E}">
        <p14:creationId xmlns:p14="http://schemas.microsoft.com/office/powerpoint/2010/main" val="521074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743200"/>
            <a:ext cx="8153400" cy="1063898"/>
          </a:xfrm>
        </p:spPr>
        <p:txBody>
          <a:bodyPr>
            <a:noAutofit/>
          </a:bodyPr>
          <a:lstStyle/>
          <a:p>
            <a:r>
              <a:rPr lang="en-GB" sz="3200" dirty="0"/>
              <a:t>Fixed Point Binary Numbers</a:t>
            </a:r>
          </a:p>
        </p:txBody>
      </p:sp>
      <p:sp>
        <p:nvSpPr>
          <p:cNvPr id="3" name="Subtitle 2"/>
          <p:cNvSpPr>
            <a:spLocks noGrp="1"/>
          </p:cNvSpPr>
          <p:nvPr>
            <p:ph type="subTitle" idx="1"/>
          </p:nvPr>
        </p:nvSpPr>
        <p:spPr>
          <a:xfrm>
            <a:off x="609600" y="4221088"/>
            <a:ext cx="8305800" cy="1752600"/>
          </a:xfrm>
        </p:spPr>
        <p:txBody>
          <a:bodyPr/>
          <a:lstStyle/>
          <a:p>
            <a:r>
              <a:rPr lang="en-GB" dirty="0"/>
              <a:t>www.computerscienceuk.com</a:t>
            </a:r>
          </a:p>
        </p:txBody>
      </p:sp>
      <p:pic>
        <p:nvPicPr>
          <p:cNvPr id="4" name="Picture 2" descr="Revise Computer Science – A-Level "/>
          <p:cNvPicPr>
            <a:picLocks noChangeAspect="1" noChangeArrowheads="1"/>
          </p:cNvPicPr>
          <p:nvPr/>
        </p:nvPicPr>
        <p:blipFill>
          <a:blip r:embed="rId3">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3752949" y="1171120"/>
            <a:ext cx="1638102" cy="1365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686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Starter Activity </a:t>
            </a:r>
          </a:p>
        </p:txBody>
      </p:sp>
      <p:graphicFrame>
        <p:nvGraphicFramePr>
          <p:cNvPr id="4" name="Table 3"/>
          <p:cNvGraphicFramePr>
            <a:graphicFrameLocks noGrp="1"/>
          </p:cNvGraphicFramePr>
          <p:nvPr>
            <p:extLst/>
          </p:nvPr>
        </p:nvGraphicFramePr>
        <p:xfrm>
          <a:off x="1821360" y="4154827"/>
          <a:ext cx="6096000" cy="74168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963157490"/>
                    </a:ext>
                  </a:extLst>
                </a:gridCol>
                <a:gridCol w="762000">
                  <a:extLst>
                    <a:ext uri="{9D8B030D-6E8A-4147-A177-3AD203B41FA5}">
                      <a16:colId xmlns:a16="http://schemas.microsoft.com/office/drawing/2014/main" val="2707270924"/>
                    </a:ext>
                  </a:extLst>
                </a:gridCol>
                <a:gridCol w="762000">
                  <a:extLst>
                    <a:ext uri="{9D8B030D-6E8A-4147-A177-3AD203B41FA5}">
                      <a16:colId xmlns:a16="http://schemas.microsoft.com/office/drawing/2014/main" val="71284576"/>
                    </a:ext>
                  </a:extLst>
                </a:gridCol>
                <a:gridCol w="762000">
                  <a:extLst>
                    <a:ext uri="{9D8B030D-6E8A-4147-A177-3AD203B41FA5}">
                      <a16:colId xmlns:a16="http://schemas.microsoft.com/office/drawing/2014/main" val="3501032211"/>
                    </a:ext>
                  </a:extLst>
                </a:gridCol>
                <a:gridCol w="762000">
                  <a:extLst>
                    <a:ext uri="{9D8B030D-6E8A-4147-A177-3AD203B41FA5}">
                      <a16:colId xmlns:a16="http://schemas.microsoft.com/office/drawing/2014/main" val="2111298170"/>
                    </a:ext>
                  </a:extLst>
                </a:gridCol>
                <a:gridCol w="762000">
                  <a:extLst>
                    <a:ext uri="{9D8B030D-6E8A-4147-A177-3AD203B41FA5}">
                      <a16:colId xmlns:a16="http://schemas.microsoft.com/office/drawing/2014/main" val="3787177085"/>
                    </a:ext>
                  </a:extLst>
                </a:gridCol>
                <a:gridCol w="762000">
                  <a:extLst>
                    <a:ext uri="{9D8B030D-6E8A-4147-A177-3AD203B41FA5}">
                      <a16:colId xmlns:a16="http://schemas.microsoft.com/office/drawing/2014/main" val="935513435"/>
                    </a:ext>
                  </a:extLst>
                </a:gridCol>
                <a:gridCol w="762000">
                  <a:extLst>
                    <a:ext uri="{9D8B030D-6E8A-4147-A177-3AD203B41FA5}">
                      <a16:colId xmlns:a16="http://schemas.microsoft.com/office/drawing/2014/main" val="2367808"/>
                    </a:ext>
                  </a:extLst>
                </a:gridCol>
              </a:tblGrid>
              <a:tr h="370840">
                <a:tc>
                  <a:txBody>
                    <a:bodyPr/>
                    <a:lstStyle/>
                    <a:p>
                      <a:pPr algn="ctr"/>
                      <a:r>
                        <a:rPr lang="en-GB" b="1" i="1"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i="1"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i="1"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i="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i="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i="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i="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1" i="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3683759"/>
                  </a:ext>
                </a:extLst>
              </a:tr>
              <a:tr h="370840">
                <a:tc>
                  <a:txBody>
                    <a:bodyPr/>
                    <a:lstStyle/>
                    <a:p>
                      <a:pPr algn="ctr"/>
                      <a:r>
                        <a:rPr lang="en-GB"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4878798"/>
                  </a:ext>
                </a:extLst>
              </a:tr>
            </a:tbl>
          </a:graphicData>
        </a:graphic>
      </p:graphicFrame>
      <p:sp>
        <p:nvSpPr>
          <p:cNvPr id="7" name="TextBox 6"/>
          <p:cNvSpPr txBox="1"/>
          <p:nvPr/>
        </p:nvSpPr>
        <p:spPr>
          <a:xfrm>
            <a:off x="4552606" y="3573016"/>
            <a:ext cx="638316" cy="369332"/>
          </a:xfrm>
          <a:prstGeom prst="rect">
            <a:avLst/>
          </a:prstGeom>
          <a:noFill/>
        </p:spPr>
        <p:txBody>
          <a:bodyPr wrap="none" rtlCol="0">
            <a:spAutoFit/>
          </a:bodyPr>
          <a:lstStyle/>
          <a:p>
            <a:r>
              <a:rPr lang="en-GB" b="1" dirty="0"/>
              <a:t>8.25</a:t>
            </a:r>
            <a:endParaRPr lang="en-GB" dirty="0"/>
          </a:p>
        </p:txBody>
      </p:sp>
      <p:sp>
        <p:nvSpPr>
          <p:cNvPr id="8" name="Oval 7"/>
          <p:cNvSpPr/>
          <p:nvPr/>
        </p:nvSpPr>
        <p:spPr>
          <a:xfrm>
            <a:off x="4815853" y="4751066"/>
            <a:ext cx="107194" cy="1440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0" name="TextBox 9"/>
          <p:cNvSpPr txBox="1"/>
          <p:nvPr/>
        </p:nvSpPr>
        <p:spPr>
          <a:xfrm>
            <a:off x="1107441" y="2223254"/>
            <a:ext cx="7416824" cy="830997"/>
          </a:xfrm>
          <a:prstGeom prst="rect">
            <a:avLst/>
          </a:prstGeom>
          <a:noFill/>
        </p:spPr>
        <p:txBody>
          <a:bodyPr wrap="square" rtlCol="0">
            <a:spAutoFit/>
          </a:bodyPr>
          <a:lstStyle/>
          <a:p>
            <a:r>
              <a:rPr lang="en-GB" sz="2400" b="1" dirty="0"/>
              <a:t>If the integer ‘8’ is represented as 1000, how would the decimal 8.25 be represented?</a:t>
            </a:r>
          </a:p>
        </p:txBody>
      </p:sp>
      <p:pic>
        <p:nvPicPr>
          <p:cNvPr id="9" name="Picture 8">
            <a:extLst>
              <a:ext uri="{FF2B5EF4-FFF2-40B4-BE49-F238E27FC236}">
                <a16:creationId xmlns:a16="http://schemas.microsoft.com/office/drawing/2014/main" id="{7C821277-0EAF-4CCB-AD54-A83C53462D2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51818" y="194683"/>
            <a:ext cx="956388" cy="1018450"/>
          </a:xfrm>
          <a:prstGeom prst="rect">
            <a:avLst/>
          </a:prstGeom>
        </p:spPr>
      </p:pic>
      <p:pic>
        <p:nvPicPr>
          <p:cNvPr id="11" name="Picture 10">
            <a:extLst>
              <a:ext uri="{FF2B5EF4-FFF2-40B4-BE49-F238E27FC236}">
                <a16:creationId xmlns:a16="http://schemas.microsoft.com/office/drawing/2014/main" id="{45B7ED48-84F0-4A77-BDD4-FDE00245E4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5800" y="194163"/>
            <a:ext cx="949825" cy="949825"/>
          </a:xfrm>
          <a:prstGeom prst="rect">
            <a:avLst/>
          </a:prstGeom>
        </p:spPr>
      </p:pic>
      <p:sp>
        <p:nvSpPr>
          <p:cNvPr id="12" name="TextBox 11">
            <a:extLst>
              <a:ext uri="{FF2B5EF4-FFF2-40B4-BE49-F238E27FC236}">
                <a16:creationId xmlns:a16="http://schemas.microsoft.com/office/drawing/2014/main" id="{4C58E4A7-78DB-4F1F-989F-A1FCAB52477D}"/>
              </a:ext>
            </a:extLst>
          </p:cNvPr>
          <p:cNvSpPr txBox="1"/>
          <p:nvPr/>
        </p:nvSpPr>
        <p:spPr>
          <a:xfrm>
            <a:off x="565212" y="1122804"/>
            <a:ext cx="1241045" cy="369332"/>
          </a:xfrm>
          <a:prstGeom prst="rect">
            <a:avLst/>
          </a:prstGeom>
          <a:noFill/>
        </p:spPr>
        <p:txBody>
          <a:bodyPr wrap="none" rtlCol="0">
            <a:spAutoFit/>
          </a:bodyPr>
          <a:lstStyle/>
          <a:p>
            <a:r>
              <a:rPr lang="en-GB" dirty="0"/>
              <a:t>3 minutes</a:t>
            </a:r>
          </a:p>
        </p:txBody>
      </p:sp>
    </p:spTree>
    <p:extLst>
      <p:ext uri="{BB962C8B-B14F-4D97-AF65-F5344CB8AC3E}">
        <p14:creationId xmlns:p14="http://schemas.microsoft.com/office/powerpoint/2010/main" val="3342797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54772"/>
            <a:ext cx="8592168" cy="360040"/>
          </a:xfrm>
        </p:spPr>
        <p:txBody>
          <a:bodyPr>
            <a:normAutofit fontScale="90000"/>
          </a:bodyPr>
          <a:lstStyle/>
          <a:p>
            <a:r>
              <a:rPr lang="en-GB" dirty="0"/>
              <a:t>Learning Habits</a:t>
            </a:r>
            <a:endParaRPr lang="en-US" dirty="0"/>
          </a:p>
        </p:txBody>
      </p:sp>
      <p:sp>
        <p:nvSpPr>
          <p:cNvPr id="4" name="Rectangle 3"/>
          <p:cNvSpPr/>
          <p:nvPr/>
        </p:nvSpPr>
        <p:spPr>
          <a:xfrm>
            <a:off x="546625" y="3784769"/>
            <a:ext cx="2363410" cy="738664"/>
          </a:xfrm>
          <a:prstGeom prst="rect">
            <a:avLst/>
          </a:prstGeom>
        </p:spPr>
        <p:txBody>
          <a:bodyPr wrap="square">
            <a:spAutoFit/>
          </a:bodyPr>
          <a:lstStyle/>
          <a:p>
            <a:r>
              <a:rPr lang="en-US" sz="1400" b="1" u="sng" dirty="0"/>
              <a:t>Collaboration</a:t>
            </a:r>
            <a:r>
              <a:rPr lang="en-US" sz="1400" b="1" dirty="0"/>
              <a:t>:</a:t>
            </a:r>
          </a:p>
          <a:p>
            <a:r>
              <a:rPr lang="en-US" sz="1400" dirty="0"/>
              <a:t>Working effectively with others</a:t>
            </a:r>
          </a:p>
        </p:txBody>
      </p:sp>
      <p:sp>
        <p:nvSpPr>
          <p:cNvPr id="5" name="Rectangle 4"/>
          <p:cNvSpPr/>
          <p:nvPr/>
        </p:nvSpPr>
        <p:spPr>
          <a:xfrm>
            <a:off x="558800" y="2968188"/>
            <a:ext cx="1590500" cy="523220"/>
          </a:xfrm>
          <a:prstGeom prst="rect">
            <a:avLst/>
          </a:prstGeom>
        </p:spPr>
        <p:txBody>
          <a:bodyPr wrap="none">
            <a:spAutoFit/>
          </a:bodyPr>
          <a:lstStyle/>
          <a:p>
            <a:r>
              <a:rPr lang="en-US" sz="1400" b="1" u="sng" dirty="0"/>
              <a:t>Listening</a:t>
            </a:r>
            <a:r>
              <a:rPr lang="en-US" sz="1400" b="1" dirty="0"/>
              <a:t>…</a:t>
            </a:r>
          </a:p>
          <a:p>
            <a:r>
              <a:rPr lang="en-US" sz="1400" dirty="0"/>
              <a:t>…to understand</a:t>
            </a:r>
          </a:p>
        </p:txBody>
      </p:sp>
      <p:sp>
        <p:nvSpPr>
          <p:cNvPr id="6" name="Rectangle 5"/>
          <p:cNvSpPr/>
          <p:nvPr/>
        </p:nvSpPr>
        <p:spPr>
          <a:xfrm>
            <a:off x="548360" y="2236974"/>
            <a:ext cx="2351926" cy="523220"/>
          </a:xfrm>
          <a:prstGeom prst="rect">
            <a:avLst/>
          </a:prstGeom>
        </p:spPr>
        <p:txBody>
          <a:bodyPr wrap="none">
            <a:spAutoFit/>
          </a:bodyPr>
          <a:lstStyle/>
          <a:p>
            <a:r>
              <a:rPr lang="en-US" sz="1400" b="1" u="sng" dirty="0" err="1"/>
              <a:t>Empathising</a:t>
            </a:r>
            <a:r>
              <a:rPr lang="en-US" sz="1400" b="1" dirty="0"/>
              <a:t>…</a:t>
            </a:r>
          </a:p>
          <a:p>
            <a:r>
              <a:rPr lang="en-US" sz="1400" dirty="0"/>
              <a:t>…with feelings and views</a:t>
            </a:r>
          </a:p>
        </p:txBody>
      </p:sp>
      <p:sp>
        <p:nvSpPr>
          <p:cNvPr id="7" name="Rectangle 6"/>
          <p:cNvSpPr/>
          <p:nvPr/>
        </p:nvSpPr>
        <p:spPr>
          <a:xfrm>
            <a:off x="6527152" y="4310670"/>
            <a:ext cx="2532560" cy="738664"/>
          </a:xfrm>
          <a:prstGeom prst="rect">
            <a:avLst/>
          </a:prstGeom>
        </p:spPr>
        <p:txBody>
          <a:bodyPr wrap="square">
            <a:spAutoFit/>
          </a:bodyPr>
          <a:lstStyle/>
          <a:p>
            <a:r>
              <a:rPr lang="en-US" sz="1400" b="1" u="sng" dirty="0"/>
              <a:t>Imitation</a:t>
            </a:r>
            <a:r>
              <a:rPr lang="en-US" sz="1400" b="1" dirty="0"/>
              <a:t>:</a:t>
            </a:r>
          </a:p>
          <a:p>
            <a:r>
              <a:rPr lang="en-US" sz="1400" dirty="0"/>
              <a:t>Picking up good habits from others</a:t>
            </a:r>
          </a:p>
        </p:txBody>
      </p:sp>
      <p:sp>
        <p:nvSpPr>
          <p:cNvPr id="8" name="Rectangle 7"/>
          <p:cNvSpPr/>
          <p:nvPr/>
        </p:nvSpPr>
        <p:spPr>
          <a:xfrm>
            <a:off x="483244" y="4712768"/>
            <a:ext cx="4572001" cy="523220"/>
          </a:xfrm>
          <a:prstGeom prst="rect">
            <a:avLst/>
          </a:prstGeom>
        </p:spPr>
        <p:txBody>
          <a:bodyPr>
            <a:spAutoFit/>
          </a:bodyPr>
          <a:lstStyle/>
          <a:p>
            <a:r>
              <a:rPr lang="en-US" sz="1400" b="1" u="sng" dirty="0"/>
              <a:t>Independence:</a:t>
            </a:r>
            <a:endParaRPr lang="en-US" sz="1400" b="1" dirty="0"/>
          </a:p>
          <a:p>
            <a:r>
              <a:rPr lang="en-US" sz="1400" dirty="0"/>
              <a:t>Working effectively alone</a:t>
            </a:r>
          </a:p>
        </p:txBody>
      </p:sp>
      <p:sp>
        <p:nvSpPr>
          <p:cNvPr id="9" name="Rectangle 8"/>
          <p:cNvSpPr/>
          <p:nvPr/>
        </p:nvSpPr>
        <p:spPr>
          <a:xfrm>
            <a:off x="6421314" y="2540067"/>
            <a:ext cx="2411760" cy="738664"/>
          </a:xfrm>
          <a:prstGeom prst="rect">
            <a:avLst/>
          </a:prstGeom>
        </p:spPr>
        <p:txBody>
          <a:bodyPr wrap="square">
            <a:spAutoFit/>
          </a:bodyPr>
          <a:lstStyle/>
          <a:p>
            <a:r>
              <a:rPr lang="en-US" sz="1400" b="1" u="sng" dirty="0"/>
              <a:t>Questioning</a:t>
            </a:r>
            <a:r>
              <a:rPr lang="en-US" sz="1400" b="1" dirty="0"/>
              <a:t>:</a:t>
            </a:r>
          </a:p>
          <a:p>
            <a:r>
              <a:rPr lang="en-US" sz="1400" dirty="0"/>
              <a:t>Asking questions to get below the surface</a:t>
            </a:r>
          </a:p>
        </p:txBody>
      </p:sp>
      <p:sp>
        <p:nvSpPr>
          <p:cNvPr id="11" name="Rectangle 10"/>
          <p:cNvSpPr/>
          <p:nvPr/>
        </p:nvSpPr>
        <p:spPr>
          <a:xfrm>
            <a:off x="2630639" y="2958739"/>
            <a:ext cx="3711004" cy="738664"/>
          </a:xfrm>
          <a:prstGeom prst="rect">
            <a:avLst/>
          </a:prstGeom>
        </p:spPr>
        <p:txBody>
          <a:bodyPr wrap="square">
            <a:spAutoFit/>
          </a:bodyPr>
          <a:lstStyle/>
          <a:p>
            <a:r>
              <a:rPr lang="en-US" sz="1400" b="1" u="sng" dirty="0"/>
              <a:t>Imagining</a:t>
            </a:r>
            <a:r>
              <a:rPr lang="en-US" sz="1400" b="1" dirty="0"/>
              <a:t>…</a:t>
            </a:r>
          </a:p>
          <a:p>
            <a:r>
              <a:rPr lang="en-US" sz="1400" dirty="0"/>
              <a:t>…how things could be and seeing a range of possibilities</a:t>
            </a:r>
          </a:p>
        </p:txBody>
      </p:sp>
      <p:sp>
        <p:nvSpPr>
          <p:cNvPr id="12" name="Rectangle 11"/>
          <p:cNvSpPr/>
          <p:nvPr/>
        </p:nvSpPr>
        <p:spPr>
          <a:xfrm>
            <a:off x="6398742" y="1466781"/>
            <a:ext cx="2915816" cy="954107"/>
          </a:xfrm>
          <a:prstGeom prst="rect">
            <a:avLst/>
          </a:prstGeom>
        </p:spPr>
        <p:txBody>
          <a:bodyPr wrap="square">
            <a:spAutoFit/>
          </a:bodyPr>
          <a:lstStyle/>
          <a:p>
            <a:r>
              <a:rPr lang="en-US" sz="1400" b="1" u="sng" dirty="0"/>
              <a:t>Reasoning</a:t>
            </a:r>
            <a:r>
              <a:rPr lang="en-US" sz="1400" b="1" dirty="0"/>
              <a:t>:</a:t>
            </a:r>
          </a:p>
          <a:p>
            <a:r>
              <a:rPr lang="en-US" sz="1400" dirty="0"/>
              <a:t>Thinking rigorously, methodically and giving explanations.</a:t>
            </a:r>
          </a:p>
        </p:txBody>
      </p:sp>
      <p:sp>
        <p:nvSpPr>
          <p:cNvPr id="13" name="Rectangle 12"/>
          <p:cNvSpPr/>
          <p:nvPr/>
        </p:nvSpPr>
        <p:spPr>
          <a:xfrm>
            <a:off x="6167812" y="5278446"/>
            <a:ext cx="2808312" cy="523220"/>
          </a:xfrm>
          <a:prstGeom prst="rect">
            <a:avLst/>
          </a:prstGeom>
        </p:spPr>
        <p:txBody>
          <a:bodyPr wrap="square">
            <a:spAutoFit/>
          </a:bodyPr>
          <a:lstStyle/>
          <a:p>
            <a:r>
              <a:rPr lang="en-US" sz="1400" b="1" u="sng" dirty="0" err="1"/>
              <a:t>Capitalising</a:t>
            </a:r>
            <a:r>
              <a:rPr lang="en-US" sz="1400" b="1" dirty="0"/>
              <a:t>:</a:t>
            </a:r>
          </a:p>
          <a:p>
            <a:r>
              <a:rPr lang="en-US" sz="1400" dirty="0"/>
              <a:t>Using resources purposefully</a:t>
            </a:r>
          </a:p>
        </p:txBody>
      </p:sp>
      <p:sp>
        <p:nvSpPr>
          <p:cNvPr id="14" name="Rectangle 13"/>
          <p:cNvSpPr/>
          <p:nvPr/>
        </p:nvSpPr>
        <p:spPr>
          <a:xfrm>
            <a:off x="3503711" y="4722201"/>
            <a:ext cx="4572000" cy="523220"/>
          </a:xfrm>
          <a:prstGeom prst="rect">
            <a:avLst/>
          </a:prstGeom>
        </p:spPr>
        <p:txBody>
          <a:bodyPr>
            <a:spAutoFit/>
          </a:bodyPr>
          <a:lstStyle/>
          <a:p>
            <a:r>
              <a:rPr lang="en-US" sz="1400" b="1" u="sng" dirty="0"/>
              <a:t>Managing distractions…</a:t>
            </a:r>
          </a:p>
          <a:p>
            <a:r>
              <a:rPr lang="en-US" sz="1400" b="1" dirty="0"/>
              <a:t>…</a:t>
            </a:r>
            <a:r>
              <a:rPr lang="en-US" sz="1400" dirty="0"/>
              <a:t>and sustaining concentration</a:t>
            </a:r>
          </a:p>
        </p:txBody>
      </p:sp>
      <p:sp>
        <p:nvSpPr>
          <p:cNvPr id="15" name="Rectangle 14"/>
          <p:cNvSpPr/>
          <p:nvPr/>
        </p:nvSpPr>
        <p:spPr>
          <a:xfrm>
            <a:off x="3163969" y="2365993"/>
            <a:ext cx="1919115" cy="307777"/>
          </a:xfrm>
          <a:prstGeom prst="rect">
            <a:avLst/>
          </a:prstGeom>
        </p:spPr>
        <p:txBody>
          <a:bodyPr wrap="none">
            <a:spAutoFit/>
          </a:bodyPr>
          <a:lstStyle/>
          <a:p>
            <a:r>
              <a:rPr lang="en-US" sz="1400" b="1" u="sng" dirty="0"/>
              <a:t>Effective use of time</a:t>
            </a:r>
            <a:endParaRPr lang="en-US" sz="1400" dirty="0"/>
          </a:p>
        </p:txBody>
      </p:sp>
      <p:sp>
        <p:nvSpPr>
          <p:cNvPr id="16" name="Rectangle 15"/>
          <p:cNvSpPr/>
          <p:nvPr/>
        </p:nvSpPr>
        <p:spPr>
          <a:xfrm>
            <a:off x="571050" y="1459593"/>
            <a:ext cx="1537600" cy="307777"/>
          </a:xfrm>
          <a:prstGeom prst="rect">
            <a:avLst/>
          </a:prstGeom>
        </p:spPr>
        <p:txBody>
          <a:bodyPr wrap="none">
            <a:spAutoFit/>
          </a:bodyPr>
          <a:lstStyle/>
          <a:p>
            <a:r>
              <a:rPr lang="en-US" sz="1400" b="1" u="sng" dirty="0"/>
              <a:t>Noticing details</a:t>
            </a:r>
            <a:endParaRPr lang="en-US" sz="1400" dirty="0"/>
          </a:p>
        </p:txBody>
      </p:sp>
      <p:sp>
        <p:nvSpPr>
          <p:cNvPr id="17" name="Rectangle 16"/>
          <p:cNvSpPr/>
          <p:nvPr/>
        </p:nvSpPr>
        <p:spPr>
          <a:xfrm>
            <a:off x="938681" y="5446439"/>
            <a:ext cx="4572000" cy="523220"/>
          </a:xfrm>
          <a:prstGeom prst="rect">
            <a:avLst/>
          </a:prstGeom>
        </p:spPr>
        <p:txBody>
          <a:bodyPr>
            <a:spAutoFit/>
          </a:bodyPr>
          <a:lstStyle/>
          <a:p>
            <a:r>
              <a:rPr lang="en-US" sz="1400" b="1" u="sng" dirty="0"/>
              <a:t>Perseverance:</a:t>
            </a:r>
            <a:endParaRPr lang="en-US" sz="1400" b="1" dirty="0"/>
          </a:p>
          <a:p>
            <a:r>
              <a:rPr lang="en-US" sz="1400" dirty="0"/>
              <a:t>Overcoming frustration and difficulty</a:t>
            </a:r>
          </a:p>
        </p:txBody>
      </p:sp>
      <p:sp>
        <p:nvSpPr>
          <p:cNvPr id="18" name="Rectangle 17"/>
          <p:cNvSpPr/>
          <p:nvPr/>
        </p:nvSpPr>
        <p:spPr>
          <a:xfrm>
            <a:off x="4763628" y="5895624"/>
            <a:ext cx="2549096" cy="523220"/>
          </a:xfrm>
          <a:prstGeom prst="rect">
            <a:avLst/>
          </a:prstGeom>
        </p:spPr>
        <p:txBody>
          <a:bodyPr wrap="none">
            <a:spAutoFit/>
          </a:bodyPr>
          <a:lstStyle/>
          <a:p>
            <a:r>
              <a:rPr lang="en-US" sz="1400" b="1" u="sng" dirty="0"/>
              <a:t>Planning</a:t>
            </a:r>
            <a:r>
              <a:rPr lang="en-US" sz="1400" b="1" dirty="0"/>
              <a:t>…</a:t>
            </a:r>
          </a:p>
          <a:p>
            <a:r>
              <a:rPr lang="en-US" sz="1400" b="1" dirty="0"/>
              <a:t>…</a:t>
            </a:r>
            <a:r>
              <a:rPr lang="en-US" sz="1400" dirty="0"/>
              <a:t>your learning in advance</a:t>
            </a:r>
          </a:p>
        </p:txBody>
      </p:sp>
      <p:sp>
        <p:nvSpPr>
          <p:cNvPr id="19" name="Rectangle 18"/>
          <p:cNvSpPr/>
          <p:nvPr/>
        </p:nvSpPr>
        <p:spPr>
          <a:xfrm>
            <a:off x="3174510" y="1454487"/>
            <a:ext cx="2993302" cy="523220"/>
          </a:xfrm>
          <a:prstGeom prst="rect">
            <a:avLst/>
          </a:prstGeom>
        </p:spPr>
        <p:txBody>
          <a:bodyPr wrap="square">
            <a:spAutoFit/>
          </a:bodyPr>
          <a:lstStyle/>
          <a:p>
            <a:r>
              <a:rPr lang="en-US" sz="1400" b="1" u="sng" dirty="0"/>
              <a:t>Adapting</a:t>
            </a:r>
            <a:r>
              <a:rPr lang="en-US" sz="1400" b="1" dirty="0"/>
              <a:t> :</a:t>
            </a:r>
          </a:p>
          <a:p>
            <a:r>
              <a:rPr lang="en-US" sz="1400" dirty="0"/>
              <a:t>Reflecting and making changes</a:t>
            </a:r>
          </a:p>
        </p:txBody>
      </p:sp>
      <p:sp>
        <p:nvSpPr>
          <p:cNvPr id="20" name="Rectangle 19"/>
          <p:cNvSpPr/>
          <p:nvPr/>
        </p:nvSpPr>
        <p:spPr>
          <a:xfrm>
            <a:off x="3224681" y="3831835"/>
            <a:ext cx="2987824" cy="738664"/>
          </a:xfrm>
          <a:prstGeom prst="rect">
            <a:avLst/>
          </a:prstGeom>
        </p:spPr>
        <p:txBody>
          <a:bodyPr wrap="square">
            <a:spAutoFit/>
          </a:bodyPr>
          <a:lstStyle/>
          <a:p>
            <a:r>
              <a:rPr lang="en-US" sz="1400" b="1" u="sng" dirty="0"/>
              <a:t>Meta Learning</a:t>
            </a:r>
            <a:r>
              <a:rPr lang="en-US" sz="1400" b="1" dirty="0"/>
              <a:t>:</a:t>
            </a:r>
          </a:p>
          <a:p>
            <a:r>
              <a:rPr lang="en-US" sz="1400" dirty="0"/>
              <a:t>Talking about how you have been learning</a:t>
            </a:r>
          </a:p>
        </p:txBody>
      </p:sp>
      <p:sp>
        <p:nvSpPr>
          <p:cNvPr id="22" name="Rectangle 21"/>
          <p:cNvSpPr/>
          <p:nvPr/>
        </p:nvSpPr>
        <p:spPr>
          <a:xfrm>
            <a:off x="6398742" y="3427292"/>
            <a:ext cx="2915816" cy="738664"/>
          </a:xfrm>
          <a:prstGeom prst="rect">
            <a:avLst/>
          </a:prstGeom>
        </p:spPr>
        <p:txBody>
          <a:bodyPr wrap="square">
            <a:spAutoFit/>
          </a:bodyPr>
          <a:lstStyle/>
          <a:p>
            <a:r>
              <a:rPr lang="en-US" sz="1400" b="1" u="sng" dirty="0"/>
              <a:t>Distilling…</a:t>
            </a:r>
          </a:p>
          <a:p>
            <a:r>
              <a:rPr lang="en-US" sz="1400" dirty="0"/>
              <a:t>…what you have learnt and what you need to learn</a:t>
            </a:r>
          </a:p>
        </p:txBody>
      </p:sp>
      <p:sp>
        <p:nvSpPr>
          <p:cNvPr id="3" name="TextBox 2"/>
          <p:cNvSpPr txBox="1"/>
          <p:nvPr/>
        </p:nvSpPr>
        <p:spPr>
          <a:xfrm>
            <a:off x="631018" y="868258"/>
            <a:ext cx="8265220" cy="338554"/>
          </a:xfrm>
          <a:prstGeom prst="rect">
            <a:avLst/>
          </a:prstGeom>
          <a:noFill/>
        </p:spPr>
        <p:txBody>
          <a:bodyPr wrap="square" rtlCol="0">
            <a:spAutoFit/>
          </a:bodyPr>
          <a:lstStyle/>
          <a:p>
            <a:r>
              <a:rPr lang="en-GB" sz="1600" dirty="0"/>
              <a:t>Which ‘Learning Habits’ we will need to make use of to be a success in this lesson? </a:t>
            </a:r>
          </a:p>
        </p:txBody>
      </p:sp>
    </p:spTree>
    <p:extLst>
      <p:ext uri="{BB962C8B-B14F-4D97-AF65-F5344CB8AC3E}">
        <p14:creationId xmlns:p14="http://schemas.microsoft.com/office/powerpoint/2010/main" val="698206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592168" cy="648072"/>
          </a:xfrm>
        </p:spPr>
        <p:txBody>
          <a:bodyPr>
            <a:normAutofit fontScale="90000"/>
          </a:bodyPr>
          <a:lstStyle/>
          <a:p>
            <a:r>
              <a:rPr lang="en-GB" dirty="0"/>
              <a:t>Lesson Objectives</a:t>
            </a:r>
          </a:p>
        </p:txBody>
      </p:sp>
      <p:sp>
        <p:nvSpPr>
          <p:cNvPr id="3" name="Content Placeholder 2"/>
          <p:cNvSpPr>
            <a:spLocks noGrp="1"/>
          </p:cNvSpPr>
          <p:nvPr>
            <p:ph idx="1"/>
          </p:nvPr>
        </p:nvSpPr>
        <p:spPr>
          <a:xfrm>
            <a:off x="457200" y="908720"/>
            <a:ext cx="8602512" cy="4104456"/>
          </a:xfrm>
        </p:spPr>
        <p:txBody>
          <a:bodyPr>
            <a:normAutofit fontScale="70000" lnSpcReduction="20000"/>
          </a:bodyPr>
          <a:lstStyle/>
          <a:p>
            <a:pPr marL="0" indent="0" fontAlgn="t">
              <a:buNone/>
            </a:pPr>
            <a:r>
              <a:rPr lang="en-GB" b="1" dirty="0"/>
              <a:t>Lesson Objectives</a:t>
            </a:r>
          </a:p>
          <a:p>
            <a:r>
              <a:rPr lang="en-GB" dirty="0"/>
              <a:t>To understand a method used to represent fractional numbers in binary.</a:t>
            </a:r>
          </a:p>
          <a:p>
            <a:r>
              <a:rPr lang="en-GB" dirty="0"/>
              <a:t>To understand how to convert decimal numbers into fixed point binary (and back again).</a:t>
            </a:r>
          </a:p>
          <a:p>
            <a:pPr marL="0" indent="0" fontAlgn="t">
              <a:buNone/>
            </a:pPr>
            <a:r>
              <a:rPr lang="en-GB" b="1" dirty="0"/>
              <a:t>Success Criteria</a:t>
            </a:r>
          </a:p>
          <a:p>
            <a:pPr fontAlgn="t"/>
            <a:r>
              <a:rPr lang="en-GB" dirty="0"/>
              <a:t>ALL: To demonstrate and understanding of how fractional numbers are represented in binary.</a:t>
            </a:r>
          </a:p>
          <a:p>
            <a:pPr fontAlgn="t"/>
            <a:r>
              <a:rPr lang="en-GB" dirty="0"/>
              <a:t>MOST: To be able to convert decimal numbers into fixed point binary and back again.</a:t>
            </a:r>
          </a:p>
          <a:p>
            <a:pPr fontAlgn="t"/>
            <a:r>
              <a:rPr lang="en-GB" dirty="0"/>
              <a:t>SOME: To be able to convert decimal numbers into fixed point binary and back again with a great degree of success</a:t>
            </a:r>
          </a:p>
        </p:txBody>
      </p:sp>
      <p:graphicFrame>
        <p:nvGraphicFramePr>
          <p:cNvPr id="4" name="Table 3"/>
          <p:cNvGraphicFramePr>
            <a:graphicFrameLocks noGrp="1"/>
          </p:cNvGraphicFramePr>
          <p:nvPr>
            <p:extLst/>
          </p:nvPr>
        </p:nvGraphicFramePr>
        <p:xfrm>
          <a:off x="467544" y="5045908"/>
          <a:ext cx="8435280" cy="1371600"/>
        </p:xfrm>
        <a:graphic>
          <a:graphicData uri="http://schemas.openxmlformats.org/drawingml/2006/table">
            <a:tbl>
              <a:tblPr firstRow="1" bandRow="1">
                <a:tableStyleId>{F5AB1C69-6EDB-4FF4-983F-18BD219EF322}</a:tableStyleId>
              </a:tblPr>
              <a:tblGrid>
                <a:gridCol w="1882552">
                  <a:extLst>
                    <a:ext uri="{9D8B030D-6E8A-4147-A177-3AD203B41FA5}">
                      <a16:colId xmlns:a16="http://schemas.microsoft.com/office/drawing/2014/main" val="20000"/>
                    </a:ext>
                  </a:extLst>
                </a:gridCol>
                <a:gridCol w="6552728">
                  <a:extLst>
                    <a:ext uri="{9D8B030D-6E8A-4147-A177-3AD203B41FA5}">
                      <a16:colId xmlns:a16="http://schemas.microsoft.com/office/drawing/2014/main" val="20001"/>
                    </a:ext>
                  </a:extLst>
                </a:gridCol>
              </a:tblGrid>
              <a:tr h="197064">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Literacy – Key Words</a:t>
                      </a:r>
                    </a:p>
                  </a:txBody>
                  <a:tcPr/>
                </a:tc>
                <a:tc hMerge="1">
                  <a:txBody>
                    <a:bodyPr/>
                    <a:lstStyle/>
                    <a:p>
                      <a:endParaRPr lang="en-GB"/>
                    </a:p>
                  </a:txBody>
                  <a:tcPr/>
                </a:tc>
                <a:extLst>
                  <a:ext uri="{0D108BD9-81ED-4DB2-BD59-A6C34878D82A}">
                    <a16:rowId xmlns:a16="http://schemas.microsoft.com/office/drawing/2014/main" val="10000"/>
                  </a:ext>
                </a:extLst>
              </a:tr>
              <a:tr h="223851">
                <a:tc>
                  <a:txBody>
                    <a:bodyPr/>
                    <a:lstStyle/>
                    <a:p>
                      <a:r>
                        <a:rPr lang="en-GB" sz="1400" dirty="0"/>
                        <a:t>Fractional Numbers</a:t>
                      </a:r>
                    </a:p>
                  </a:txBody>
                  <a:tcPr/>
                </a:tc>
                <a:tc>
                  <a:txBody>
                    <a:bodyPr/>
                    <a:lstStyle/>
                    <a:p>
                      <a:r>
                        <a:rPr lang="en-GB" sz="1400" dirty="0"/>
                        <a:t>Non-Integers,</a:t>
                      </a:r>
                      <a:r>
                        <a:rPr lang="en-GB" sz="1400" baseline="0" dirty="0"/>
                        <a:t> containing a decimal point.</a:t>
                      </a:r>
                      <a:endParaRPr lang="en-GB" sz="1400" dirty="0"/>
                    </a:p>
                  </a:txBody>
                  <a:tcPr/>
                </a:tc>
                <a:extLst>
                  <a:ext uri="{0D108BD9-81ED-4DB2-BD59-A6C34878D82A}">
                    <a16:rowId xmlns:a16="http://schemas.microsoft.com/office/drawing/2014/main" val="10001"/>
                  </a:ext>
                </a:extLst>
              </a:tr>
              <a:tr h="197064">
                <a:tc>
                  <a:txBody>
                    <a:bodyPr/>
                    <a:lstStyle/>
                    <a:p>
                      <a:r>
                        <a:rPr lang="en-GB" sz="1400" dirty="0"/>
                        <a:t>Fixed Point Binary</a:t>
                      </a:r>
                    </a:p>
                  </a:txBody>
                  <a:tcPr/>
                </a:tc>
                <a:tc>
                  <a:txBody>
                    <a:bodyPr/>
                    <a:lstStyle/>
                    <a:p>
                      <a:r>
                        <a:rPr lang="en-GB" sz="1400" dirty="0"/>
                        <a:t>A method of representing a fractional value where the place values within a byte are altered</a:t>
                      </a:r>
                      <a:r>
                        <a:rPr lang="en-GB" sz="1400" baseline="0" dirty="0"/>
                        <a:t> slightly to accommodate fractional values (e.g. ½, ¼ </a:t>
                      </a:r>
                      <a:r>
                        <a:rPr lang="en-GB" sz="1400" baseline="0" dirty="0" err="1"/>
                        <a:t>etc</a:t>
                      </a:r>
                      <a:r>
                        <a:rPr lang="en-GB" sz="1400" baseline="0" dirty="0"/>
                        <a:t>).</a:t>
                      </a:r>
                      <a:endParaRPr lang="en-GB" sz="1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30667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additive="base">
                                        <p:cTn id="49" dur="500" fill="hold"/>
                                        <p:tgtEl>
                                          <p:spTgt spid="4"/>
                                        </p:tgtEl>
                                        <p:attrNameLst>
                                          <p:attrName>ppt_x</p:attrName>
                                        </p:attrNameLst>
                                      </p:cBhvr>
                                      <p:tavLst>
                                        <p:tav tm="0">
                                          <p:val>
                                            <p:strVal val="#ppt_x"/>
                                          </p:val>
                                        </p:tav>
                                        <p:tav tm="100000">
                                          <p:val>
                                            <p:strVal val="#ppt_x"/>
                                          </p:val>
                                        </p:tav>
                                      </p:tavLst>
                                    </p:anim>
                                    <p:anim calcmode="lin" valueType="num">
                                      <p:cBhvr additive="base">
                                        <p:cTn id="5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5109091"/>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400" b="1" dirty="0"/>
              <a:t>Introduction</a:t>
            </a:r>
          </a:p>
          <a:p>
            <a:pPr marL="0" indent="0">
              <a:buNone/>
            </a:pPr>
            <a:endParaRPr lang="en-GB" sz="2400" b="1" dirty="0"/>
          </a:p>
          <a:p>
            <a:pPr marL="0" indent="0">
              <a:buNone/>
            </a:pPr>
            <a:r>
              <a:rPr lang="en-GB" sz="1800" dirty="0"/>
              <a:t>So far we have seen how the place values of a byte, (from right to left), increase in the following manner:</a:t>
            </a:r>
            <a:endParaRPr lang="en-GB" dirty="0"/>
          </a:p>
          <a:p>
            <a:pPr marL="0" indent="0">
              <a:buNone/>
            </a:pPr>
            <a:endParaRPr lang="en-GB" sz="1800" dirty="0"/>
          </a:p>
          <a:p>
            <a:pPr marL="0" indent="0">
              <a:buNone/>
            </a:pPr>
            <a:endParaRPr lang="en-GB" sz="1800" dirty="0"/>
          </a:p>
          <a:p>
            <a:pPr marL="0" indent="0">
              <a:buNone/>
            </a:pPr>
            <a:endParaRPr lang="en-GB" sz="1800" dirty="0"/>
          </a:p>
          <a:p>
            <a:pPr marL="0" indent="0">
              <a:buNone/>
            </a:pPr>
            <a:r>
              <a:rPr lang="en-GB" sz="1800" dirty="0"/>
              <a:t>This binary number therefore represents 134.</a:t>
            </a:r>
          </a:p>
          <a:p>
            <a:pPr marL="0" indent="0">
              <a:buNone/>
            </a:pPr>
            <a:endParaRPr lang="en-GB" sz="1800" dirty="0"/>
          </a:p>
          <a:p>
            <a:pPr marL="0" indent="0">
              <a:buNone/>
            </a:pPr>
            <a:r>
              <a:rPr lang="en-GB" sz="1800" dirty="0"/>
              <a:t>But this doesn’t have to be the case, particularly in the case of a byte representing a decimal number.</a:t>
            </a:r>
          </a:p>
          <a:p>
            <a:pPr marL="0" indent="0">
              <a:buNone/>
            </a:pPr>
            <a:endParaRPr lang="en-GB" sz="1800" dirty="0"/>
          </a:p>
          <a:p>
            <a:pPr marL="0" indent="0">
              <a:buNone/>
            </a:pPr>
            <a:r>
              <a:rPr lang="en-GB" sz="1800" dirty="0"/>
              <a:t>We will now look at how decimal numbers can be represented in binary.</a:t>
            </a:r>
          </a:p>
        </p:txBody>
      </p:sp>
      <p:graphicFrame>
        <p:nvGraphicFramePr>
          <p:cNvPr id="4" name="Table 3"/>
          <p:cNvGraphicFramePr>
            <a:graphicFrameLocks noGrp="1"/>
          </p:cNvGraphicFramePr>
          <p:nvPr>
            <p:extLst>
              <p:ext uri="{D42A27DB-BD31-4B8C-83A1-F6EECF244321}">
                <p14:modId xmlns:p14="http://schemas.microsoft.com/office/powerpoint/2010/main" val="1656593118"/>
              </p:ext>
            </p:extLst>
          </p:nvPr>
        </p:nvGraphicFramePr>
        <p:xfrm>
          <a:off x="1752600" y="2903344"/>
          <a:ext cx="5777032" cy="741680"/>
        </p:xfrm>
        <a:graphic>
          <a:graphicData uri="http://schemas.openxmlformats.org/drawingml/2006/table">
            <a:tbl>
              <a:tblPr firstRow="1" bandRow="1">
                <a:tableStyleId>{F5AB1C69-6EDB-4FF4-983F-18BD219EF322}</a:tableStyleId>
              </a:tblPr>
              <a:tblGrid>
                <a:gridCol w="722129">
                  <a:extLst>
                    <a:ext uri="{9D8B030D-6E8A-4147-A177-3AD203B41FA5}">
                      <a16:colId xmlns:a16="http://schemas.microsoft.com/office/drawing/2014/main" val="20000"/>
                    </a:ext>
                  </a:extLst>
                </a:gridCol>
                <a:gridCol w="722129">
                  <a:extLst>
                    <a:ext uri="{9D8B030D-6E8A-4147-A177-3AD203B41FA5}">
                      <a16:colId xmlns:a16="http://schemas.microsoft.com/office/drawing/2014/main" val="20001"/>
                    </a:ext>
                  </a:extLst>
                </a:gridCol>
                <a:gridCol w="722129">
                  <a:extLst>
                    <a:ext uri="{9D8B030D-6E8A-4147-A177-3AD203B41FA5}">
                      <a16:colId xmlns:a16="http://schemas.microsoft.com/office/drawing/2014/main" val="20002"/>
                    </a:ext>
                  </a:extLst>
                </a:gridCol>
                <a:gridCol w="722129">
                  <a:extLst>
                    <a:ext uri="{9D8B030D-6E8A-4147-A177-3AD203B41FA5}">
                      <a16:colId xmlns:a16="http://schemas.microsoft.com/office/drawing/2014/main" val="20003"/>
                    </a:ext>
                  </a:extLst>
                </a:gridCol>
                <a:gridCol w="722129">
                  <a:extLst>
                    <a:ext uri="{9D8B030D-6E8A-4147-A177-3AD203B41FA5}">
                      <a16:colId xmlns:a16="http://schemas.microsoft.com/office/drawing/2014/main" val="20004"/>
                    </a:ext>
                  </a:extLst>
                </a:gridCol>
                <a:gridCol w="722129">
                  <a:extLst>
                    <a:ext uri="{9D8B030D-6E8A-4147-A177-3AD203B41FA5}">
                      <a16:colId xmlns:a16="http://schemas.microsoft.com/office/drawing/2014/main" val="20005"/>
                    </a:ext>
                  </a:extLst>
                </a:gridCol>
                <a:gridCol w="722129">
                  <a:extLst>
                    <a:ext uri="{9D8B030D-6E8A-4147-A177-3AD203B41FA5}">
                      <a16:colId xmlns:a16="http://schemas.microsoft.com/office/drawing/2014/main" val="20006"/>
                    </a:ext>
                  </a:extLst>
                </a:gridCol>
                <a:gridCol w="722129">
                  <a:extLst>
                    <a:ext uri="{9D8B030D-6E8A-4147-A177-3AD203B41FA5}">
                      <a16:colId xmlns:a16="http://schemas.microsoft.com/office/drawing/2014/main" val="20007"/>
                    </a:ext>
                  </a:extLst>
                </a:gridCol>
              </a:tblGrid>
              <a:tr h="370840">
                <a:tc>
                  <a:txBody>
                    <a:bodyPr/>
                    <a:lstStyle/>
                    <a:p>
                      <a:pPr algn="ctr"/>
                      <a:r>
                        <a:rPr lang="en-GB" dirty="0">
                          <a:solidFill>
                            <a:schemeClr val="tx1"/>
                          </a:solidFill>
                        </a:rPr>
                        <a:t>128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Title 1"/>
          <p:cNvSpPr>
            <a:spLocks noGrp="1"/>
          </p:cNvSpPr>
          <p:nvPr>
            <p:ph type="title"/>
          </p:nvPr>
        </p:nvSpPr>
        <p:spPr>
          <a:xfrm>
            <a:off x="467544" y="358165"/>
            <a:ext cx="8496944" cy="854968"/>
          </a:xfrm>
          <a:ln>
            <a:solidFill>
              <a:srgbClr val="00B050"/>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Fixed Point Binary Numbers</a:t>
            </a:r>
          </a:p>
        </p:txBody>
      </p:sp>
    </p:spTree>
    <p:extLst>
      <p:ext uri="{BB962C8B-B14F-4D97-AF65-F5344CB8AC3E}">
        <p14:creationId xmlns:p14="http://schemas.microsoft.com/office/powerpoint/2010/main" val="1349058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5168201"/>
          </a:xfrm>
          <a:noFill/>
          <a:ln>
            <a:noFill/>
          </a:ln>
        </p:spPr>
        <p:style>
          <a:lnRef idx="2">
            <a:schemeClr val="accent3"/>
          </a:lnRef>
          <a:fillRef idx="1">
            <a:schemeClr val="lt1"/>
          </a:fillRef>
          <a:effectRef idx="0">
            <a:schemeClr val="accent3"/>
          </a:effectRef>
          <a:fontRef idx="minor">
            <a:schemeClr val="dk1"/>
          </a:fontRef>
        </p:style>
        <p:txBody>
          <a:bodyPr>
            <a:normAutofit lnSpcReduction="10000"/>
          </a:bodyPr>
          <a:lstStyle/>
          <a:p>
            <a:pPr marL="0" indent="0">
              <a:buNone/>
            </a:pPr>
            <a:r>
              <a:rPr lang="en-GB" sz="2600" b="1" dirty="0"/>
              <a:t>Fixed Point Numbers</a:t>
            </a:r>
          </a:p>
          <a:p>
            <a:pPr marL="0" indent="0">
              <a:buNone/>
            </a:pPr>
            <a:r>
              <a:rPr lang="en-GB" sz="1800" dirty="0"/>
              <a:t>To represent decimal values, the decimal point can be fixed into a given position with the ‘usual’ place values to the left (representing the whole number part) but with new ‘fractional’ place values for the fractional part of the number.</a:t>
            </a:r>
          </a:p>
          <a:p>
            <a:pPr marL="0" indent="0">
              <a:buNone/>
            </a:pPr>
            <a:endParaRPr lang="en-GB" sz="1800" dirty="0"/>
          </a:p>
          <a:p>
            <a:pPr marL="0" indent="0">
              <a:buNone/>
            </a:pPr>
            <a:endParaRPr lang="en-GB" sz="1800" dirty="0"/>
          </a:p>
          <a:p>
            <a:pPr marL="0" indent="0">
              <a:buNone/>
            </a:pPr>
            <a:endParaRPr lang="en-GB" sz="1800" dirty="0"/>
          </a:p>
          <a:p>
            <a:pPr marL="0" indent="0">
              <a:buNone/>
            </a:pPr>
            <a:endParaRPr lang="en-GB" sz="1800" dirty="0"/>
          </a:p>
          <a:p>
            <a:pPr marL="0" indent="0">
              <a:buNone/>
            </a:pPr>
            <a:r>
              <a:rPr lang="en-GB" sz="1800" dirty="0"/>
              <a:t>This binary number therefore represents the denary number 8.375. This is because after the decimal point, the binary number value is 1/4 + 1/8 = 0.375, which is added to the whole number part.</a:t>
            </a:r>
          </a:p>
          <a:p>
            <a:pPr marL="0" indent="0">
              <a:buNone/>
            </a:pPr>
            <a:endParaRPr lang="en-GB" sz="1800" dirty="0"/>
          </a:p>
          <a:p>
            <a:pPr marL="0" indent="0">
              <a:buNone/>
            </a:pPr>
            <a:r>
              <a:rPr lang="en-GB" sz="1800" dirty="0"/>
              <a:t>It is important at this point to recognise that representing decimals in binary is far less accurate than in denary. For example, there is no way to represent 0.2, we can only get a close approximation by adding the appropriate fractional parts together.</a:t>
            </a:r>
          </a:p>
        </p:txBody>
      </p:sp>
      <p:graphicFrame>
        <p:nvGraphicFramePr>
          <p:cNvPr id="4" name="Table 3"/>
          <p:cNvGraphicFramePr>
            <a:graphicFrameLocks noGrp="1"/>
          </p:cNvGraphicFramePr>
          <p:nvPr>
            <p:extLst>
              <p:ext uri="{D42A27DB-BD31-4B8C-83A1-F6EECF244321}">
                <p14:modId xmlns:p14="http://schemas.microsoft.com/office/powerpoint/2010/main" val="1494899094"/>
              </p:ext>
            </p:extLst>
          </p:nvPr>
        </p:nvGraphicFramePr>
        <p:xfrm>
          <a:off x="1905000" y="2971800"/>
          <a:ext cx="5777032" cy="741680"/>
        </p:xfrm>
        <a:graphic>
          <a:graphicData uri="http://schemas.openxmlformats.org/drawingml/2006/table">
            <a:tbl>
              <a:tblPr firstRow="1" bandRow="1">
                <a:tableStyleId>{F5AB1C69-6EDB-4FF4-983F-18BD219EF322}</a:tableStyleId>
              </a:tblPr>
              <a:tblGrid>
                <a:gridCol w="722129">
                  <a:extLst>
                    <a:ext uri="{9D8B030D-6E8A-4147-A177-3AD203B41FA5}">
                      <a16:colId xmlns:a16="http://schemas.microsoft.com/office/drawing/2014/main" val="20000"/>
                    </a:ext>
                  </a:extLst>
                </a:gridCol>
                <a:gridCol w="722129">
                  <a:extLst>
                    <a:ext uri="{9D8B030D-6E8A-4147-A177-3AD203B41FA5}">
                      <a16:colId xmlns:a16="http://schemas.microsoft.com/office/drawing/2014/main" val="20001"/>
                    </a:ext>
                  </a:extLst>
                </a:gridCol>
                <a:gridCol w="722129">
                  <a:extLst>
                    <a:ext uri="{9D8B030D-6E8A-4147-A177-3AD203B41FA5}">
                      <a16:colId xmlns:a16="http://schemas.microsoft.com/office/drawing/2014/main" val="20002"/>
                    </a:ext>
                  </a:extLst>
                </a:gridCol>
                <a:gridCol w="722129">
                  <a:extLst>
                    <a:ext uri="{9D8B030D-6E8A-4147-A177-3AD203B41FA5}">
                      <a16:colId xmlns:a16="http://schemas.microsoft.com/office/drawing/2014/main" val="20003"/>
                    </a:ext>
                  </a:extLst>
                </a:gridCol>
                <a:gridCol w="722129">
                  <a:extLst>
                    <a:ext uri="{9D8B030D-6E8A-4147-A177-3AD203B41FA5}">
                      <a16:colId xmlns:a16="http://schemas.microsoft.com/office/drawing/2014/main" val="20004"/>
                    </a:ext>
                  </a:extLst>
                </a:gridCol>
                <a:gridCol w="722129">
                  <a:extLst>
                    <a:ext uri="{9D8B030D-6E8A-4147-A177-3AD203B41FA5}">
                      <a16:colId xmlns:a16="http://schemas.microsoft.com/office/drawing/2014/main" val="20005"/>
                    </a:ext>
                  </a:extLst>
                </a:gridCol>
                <a:gridCol w="722129">
                  <a:extLst>
                    <a:ext uri="{9D8B030D-6E8A-4147-A177-3AD203B41FA5}">
                      <a16:colId xmlns:a16="http://schemas.microsoft.com/office/drawing/2014/main" val="20006"/>
                    </a:ext>
                  </a:extLst>
                </a:gridCol>
                <a:gridCol w="722129">
                  <a:extLst>
                    <a:ext uri="{9D8B030D-6E8A-4147-A177-3AD203B41FA5}">
                      <a16:colId xmlns:a16="http://schemas.microsoft.com/office/drawing/2014/main" val="20007"/>
                    </a:ext>
                  </a:extLst>
                </a:gridCol>
              </a:tblGrid>
              <a:tr h="370840">
                <a:tc>
                  <a:txBody>
                    <a:bodyPr/>
                    <a:lstStyle/>
                    <a:p>
                      <a:pPr algn="ctr"/>
                      <a:r>
                        <a:rPr lang="en-GB"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1/8</a:t>
                      </a:r>
                      <a:r>
                        <a:rPr lang="en-GB" baseline="0" dirty="0">
                          <a:solidFill>
                            <a:schemeClr val="tx1"/>
                          </a:solidFill>
                        </a:rPr>
                        <a:t> </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Title 1"/>
          <p:cNvSpPr>
            <a:spLocks noGrp="1"/>
          </p:cNvSpPr>
          <p:nvPr>
            <p:ph type="title"/>
          </p:nvPr>
        </p:nvSpPr>
        <p:spPr>
          <a:xfrm>
            <a:off x="467544" y="358165"/>
            <a:ext cx="8496944" cy="854968"/>
          </a:xfrm>
          <a:ln>
            <a:solidFill>
              <a:srgbClr val="00B050"/>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Fixed Point Binary Numbers</a:t>
            </a:r>
          </a:p>
        </p:txBody>
      </p:sp>
    </p:spTree>
    <p:extLst>
      <p:ext uri="{BB962C8B-B14F-4D97-AF65-F5344CB8AC3E}">
        <p14:creationId xmlns:p14="http://schemas.microsoft.com/office/powerpoint/2010/main" val="4101087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4406201"/>
          </a:xfrm>
          <a:noFill/>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200" b="1" dirty="0"/>
              <a:t>Converting Decimal to Fixed Point Binary</a:t>
            </a:r>
          </a:p>
          <a:p>
            <a:pPr marL="0" indent="0">
              <a:buNone/>
            </a:pPr>
            <a:endParaRPr lang="en-GB" sz="1600" dirty="0"/>
          </a:p>
          <a:p>
            <a:pPr marL="0" indent="0">
              <a:buNone/>
            </a:pPr>
            <a:r>
              <a:rPr lang="en-GB" sz="1600" dirty="0"/>
              <a:t>Converting from denary to decimal is actually quite an easy process.</a:t>
            </a:r>
          </a:p>
          <a:p>
            <a:pPr marL="0" indent="0">
              <a:buNone/>
            </a:pPr>
            <a:endParaRPr lang="en-GB" sz="1600" dirty="0"/>
          </a:p>
          <a:p>
            <a:pPr marL="0" indent="0">
              <a:buNone/>
            </a:pPr>
            <a:r>
              <a:rPr lang="en-GB" sz="1600" dirty="0"/>
              <a:t>We should be happy with the idea of converting the whole number part. For example if it was 6.8125, we would put a 1 under each place value needed to total 6 (e.g. 6 is made from a 4 and a 2):</a:t>
            </a:r>
          </a:p>
          <a:p>
            <a:pPr marL="0" indent="0">
              <a:buNone/>
            </a:pPr>
            <a:endParaRPr lang="en-GB" sz="1600" dirty="0"/>
          </a:p>
          <a:p>
            <a:pPr marL="0" indent="0">
              <a:buNone/>
            </a:pPr>
            <a:endParaRPr lang="en-GB" sz="1600" dirty="0"/>
          </a:p>
          <a:p>
            <a:pPr marL="0" indent="0">
              <a:buNone/>
            </a:pPr>
            <a:endParaRPr lang="en-GB" sz="1600" dirty="0"/>
          </a:p>
          <a:p>
            <a:pPr marL="0" indent="0">
              <a:buNone/>
            </a:pPr>
            <a:endParaRPr lang="en-GB" sz="1600" dirty="0"/>
          </a:p>
          <a:p>
            <a:pPr marL="0" indent="0">
              <a:buNone/>
            </a:pPr>
            <a:r>
              <a:rPr lang="en-GB" sz="1600" dirty="0"/>
              <a:t>To convert the rest (0.8125) we can use the same principal. </a:t>
            </a:r>
          </a:p>
          <a:p>
            <a:pPr marL="0" indent="0">
              <a:buNone/>
            </a:pPr>
            <a:endParaRPr lang="en-GB" sz="1600" dirty="0"/>
          </a:p>
          <a:p>
            <a:pPr marL="0" indent="0">
              <a:buNone/>
            </a:pPr>
            <a:r>
              <a:rPr lang="en-GB" sz="1600" dirty="0"/>
              <a:t>…Lets see how on the next slide.</a:t>
            </a:r>
          </a:p>
        </p:txBody>
      </p:sp>
      <p:graphicFrame>
        <p:nvGraphicFramePr>
          <p:cNvPr id="4" name="Table 3"/>
          <p:cNvGraphicFramePr>
            <a:graphicFrameLocks noGrp="1"/>
          </p:cNvGraphicFramePr>
          <p:nvPr>
            <p:extLst>
              <p:ext uri="{D42A27DB-BD31-4B8C-83A1-F6EECF244321}">
                <p14:modId xmlns:p14="http://schemas.microsoft.com/office/powerpoint/2010/main" val="985293555"/>
              </p:ext>
            </p:extLst>
          </p:nvPr>
        </p:nvGraphicFramePr>
        <p:xfrm>
          <a:off x="1752600" y="3525520"/>
          <a:ext cx="5777032" cy="741680"/>
        </p:xfrm>
        <a:graphic>
          <a:graphicData uri="http://schemas.openxmlformats.org/drawingml/2006/table">
            <a:tbl>
              <a:tblPr firstRow="1" bandRow="1">
                <a:tableStyleId>{F5AB1C69-6EDB-4FF4-983F-18BD219EF322}</a:tableStyleId>
              </a:tblPr>
              <a:tblGrid>
                <a:gridCol w="722129">
                  <a:extLst>
                    <a:ext uri="{9D8B030D-6E8A-4147-A177-3AD203B41FA5}">
                      <a16:colId xmlns:a16="http://schemas.microsoft.com/office/drawing/2014/main" val="20000"/>
                    </a:ext>
                  </a:extLst>
                </a:gridCol>
                <a:gridCol w="722129">
                  <a:extLst>
                    <a:ext uri="{9D8B030D-6E8A-4147-A177-3AD203B41FA5}">
                      <a16:colId xmlns:a16="http://schemas.microsoft.com/office/drawing/2014/main" val="20001"/>
                    </a:ext>
                  </a:extLst>
                </a:gridCol>
                <a:gridCol w="722129">
                  <a:extLst>
                    <a:ext uri="{9D8B030D-6E8A-4147-A177-3AD203B41FA5}">
                      <a16:colId xmlns:a16="http://schemas.microsoft.com/office/drawing/2014/main" val="20002"/>
                    </a:ext>
                  </a:extLst>
                </a:gridCol>
                <a:gridCol w="722129">
                  <a:extLst>
                    <a:ext uri="{9D8B030D-6E8A-4147-A177-3AD203B41FA5}">
                      <a16:colId xmlns:a16="http://schemas.microsoft.com/office/drawing/2014/main" val="20003"/>
                    </a:ext>
                  </a:extLst>
                </a:gridCol>
                <a:gridCol w="722129">
                  <a:extLst>
                    <a:ext uri="{9D8B030D-6E8A-4147-A177-3AD203B41FA5}">
                      <a16:colId xmlns:a16="http://schemas.microsoft.com/office/drawing/2014/main" val="20004"/>
                    </a:ext>
                  </a:extLst>
                </a:gridCol>
                <a:gridCol w="722129">
                  <a:extLst>
                    <a:ext uri="{9D8B030D-6E8A-4147-A177-3AD203B41FA5}">
                      <a16:colId xmlns:a16="http://schemas.microsoft.com/office/drawing/2014/main" val="20005"/>
                    </a:ext>
                  </a:extLst>
                </a:gridCol>
                <a:gridCol w="722129">
                  <a:extLst>
                    <a:ext uri="{9D8B030D-6E8A-4147-A177-3AD203B41FA5}">
                      <a16:colId xmlns:a16="http://schemas.microsoft.com/office/drawing/2014/main" val="20006"/>
                    </a:ext>
                  </a:extLst>
                </a:gridCol>
                <a:gridCol w="722129">
                  <a:extLst>
                    <a:ext uri="{9D8B030D-6E8A-4147-A177-3AD203B41FA5}">
                      <a16:colId xmlns:a16="http://schemas.microsoft.com/office/drawing/2014/main" val="20007"/>
                    </a:ext>
                  </a:extLst>
                </a:gridCol>
              </a:tblGrid>
              <a:tr h="370840">
                <a:tc>
                  <a:txBody>
                    <a:bodyPr/>
                    <a:lstStyle/>
                    <a:p>
                      <a:pPr algn="ctr"/>
                      <a:r>
                        <a:rPr lang="en-GB"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1/8</a:t>
                      </a:r>
                      <a:r>
                        <a:rPr lang="en-GB" baseline="0" dirty="0">
                          <a:solidFill>
                            <a:schemeClr val="tx1"/>
                          </a:solidFill>
                        </a:rPr>
                        <a:t> </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7" name="Title 1"/>
          <p:cNvSpPr>
            <a:spLocks noGrp="1"/>
          </p:cNvSpPr>
          <p:nvPr>
            <p:ph type="title"/>
          </p:nvPr>
        </p:nvSpPr>
        <p:spPr>
          <a:xfrm>
            <a:off x="467544" y="358165"/>
            <a:ext cx="8496944" cy="854968"/>
          </a:xfrm>
          <a:ln>
            <a:solidFill>
              <a:srgbClr val="00B050"/>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Fixed Point Binary Numbers</a:t>
            </a:r>
          </a:p>
        </p:txBody>
      </p:sp>
    </p:spTree>
    <p:extLst>
      <p:ext uri="{BB962C8B-B14F-4D97-AF65-F5344CB8AC3E}">
        <p14:creationId xmlns:p14="http://schemas.microsoft.com/office/powerpoint/2010/main" val="19026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 calcmode="lin" valueType="num">
                                      <p:cBhvr additive="base">
                                        <p:cTn id="3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4712489"/>
          </a:xfrm>
          <a:noFill/>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200" b="1" dirty="0"/>
              <a:t>Converting Decimal to Fixed Point Binary</a:t>
            </a:r>
          </a:p>
          <a:p>
            <a:pPr marL="0" indent="0">
              <a:buNone/>
            </a:pPr>
            <a:endParaRPr lang="en-GB" sz="700" dirty="0"/>
          </a:p>
          <a:p>
            <a:pPr marL="0" indent="0">
              <a:buNone/>
            </a:pPr>
            <a:r>
              <a:rPr lang="en-GB" sz="1400" dirty="0"/>
              <a:t>Using the subtraction method we can keep subtracting the place values until the fraction is formed.</a:t>
            </a:r>
          </a:p>
          <a:p>
            <a:pPr marL="0" indent="0">
              <a:buNone/>
            </a:pPr>
            <a:endParaRPr lang="en-GB" sz="700" dirty="0"/>
          </a:p>
          <a:p>
            <a:pPr marL="0" indent="0">
              <a:buNone/>
            </a:pPr>
            <a:r>
              <a:rPr lang="en-GB" sz="1400" dirty="0"/>
              <a:t>Each time a place value can be subtracted, we place a one in that column and if it cant be subtracted, we place a zero.</a:t>
            </a:r>
          </a:p>
          <a:p>
            <a:pPr marL="0" indent="0">
              <a:buNone/>
            </a:pPr>
            <a:endParaRPr lang="en-GB" sz="1400" dirty="0"/>
          </a:p>
          <a:p>
            <a:pPr marL="0" indent="0">
              <a:buNone/>
            </a:pPr>
            <a:endParaRPr lang="en-GB" sz="1400" dirty="0"/>
          </a:p>
          <a:p>
            <a:pPr marL="0" indent="0">
              <a:buNone/>
            </a:pPr>
            <a:endParaRPr lang="en-GB" sz="1400" dirty="0"/>
          </a:p>
          <a:p>
            <a:pPr marL="0" indent="0">
              <a:buNone/>
            </a:pPr>
            <a:r>
              <a:rPr lang="en-GB" sz="1400" dirty="0"/>
              <a:t>0.8125 – 0.5 = 0.3125 (success!)</a:t>
            </a:r>
          </a:p>
          <a:p>
            <a:pPr marL="0" indent="0">
              <a:buNone/>
            </a:pPr>
            <a:endParaRPr lang="en-GB" sz="1400" dirty="0"/>
          </a:p>
          <a:p>
            <a:pPr marL="0" indent="0">
              <a:buNone/>
            </a:pPr>
            <a:r>
              <a:rPr lang="en-GB" sz="1400" dirty="0"/>
              <a:t>0.3125 – 0.25 = 0.0625 (success!)</a:t>
            </a:r>
          </a:p>
          <a:p>
            <a:pPr marL="0" indent="0">
              <a:buNone/>
            </a:pPr>
            <a:endParaRPr lang="en-GB" sz="1400" dirty="0"/>
          </a:p>
          <a:p>
            <a:pPr marL="0" indent="0">
              <a:buNone/>
            </a:pPr>
            <a:r>
              <a:rPr lang="en-GB" sz="1400" dirty="0"/>
              <a:t>0.0625 – 0.125 = </a:t>
            </a:r>
            <a:r>
              <a:rPr lang="en-GB" sz="1400" i="1" dirty="0"/>
              <a:t>Can’t be done!</a:t>
            </a:r>
          </a:p>
          <a:p>
            <a:pPr marL="0" indent="0">
              <a:buNone/>
            </a:pPr>
            <a:endParaRPr lang="en-GB" sz="1400" i="1" dirty="0"/>
          </a:p>
          <a:p>
            <a:pPr marL="0" indent="0">
              <a:buNone/>
            </a:pPr>
            <a:r>
              <a:rPr lang="en-GB" sz="1400" i="1" dirty="0"/>
              <a:t>0.0625 – 0.0625 = 0 (success!)</a:t>
            </a:r>
          </a:p>
        </p:txBody>
      </p:sp>
      <p:graphicFrame>
        <p:nvGraphicFramePr>
          <p:cNvPr id="4" name="Table 3"/>
          <p:cNvGraphicFramePr>
            <a:graphicFrameLocks noGrp="1"/>
          </p:cNvGraphicFramePr>
          <p:nvPr>
            <p:extLst>
              <p:ext uri="{D42A27DB-BD31-4B8C-83A1-F6EECF244321}">
                <p14:modId xmlns:p14="http://schemas.microsoft.com/office/powerpoint/2010/main" val="2191523775"/>
              </p:ext>
            </p:extLst>
          </p:nvPr>
        </p:nvGraphicFramePr>
        <p:xfrm>
          <a:off x="1752600" y="2956560"/>
          <a:ext cx="5777032" cy="548640"/>
        </p:xfrm>
        <a:graphic>
          <a:graphicData uri="http://schemas.openxmlformats.org/drawingml/2006/table">
            <a:tbl>
              <a:tblPr firstRow="1" bandRow="1">
                <a:tableStyleId>{F5AB1C69-6EDB-4FF4-983F-18BD219EF322}</a:tableStyleId>
              </a:tblPr>
              <a:tblGrid>
                <a:gridCol w="722129">
                  <a:extLst>
                    <a:ext uri="{9D8B030D-6E8A-4147-A177-3AD203B41FA5}">
                      <a16:colId xmlns:a16="http://schemas.microsoft.com/office/drawing/2014/main" val="20000"/>
                    </a:ext>
                  </a:extLst>
                </a:gridCol>
                <a:gridCol w="722129">
                  <a:extLst>
                    <a:ext uri="{9D8B030D-6E8A-4147-A177-3AD203B41FA5}">
                      <a16:colId xmlns:a16="http://schemas.microsoft.com/office/drawing/2014/main" val="20001"/>
                    </a:ext>
                  </a:extLst>
                </a:gridCol>
                <a:gridCol w="722129">
                  <a:extLst>
                    <a:ext uri="{9D8B030D-6E8A-4147-A177-3AD203B41FA5}">
                      <a16:colId xmlns:a16="http://schemas.microsoft.com/office/drawing/2014/main" val="20002"/>
                    </a:ext>
                  </a:extLst>
                </a:gridCol>
                <a:gridCol w="722129">
                  <a:extLst>
                    <a:ext uri="{9D8B030D-6E8A-4147-A177-3AD203B41FA5}">
                      <a16:colId xmlns:a16="http://schemas.microsoft.com/office/drawing/2014/main" val="20003"/>
                    </a:ext>
                  </a:extLst>
                </a:gridCol>
                <a:gridCol w="722129">
                  <a:extLst>
                    <a:ext uri="{9D8B030D-6E8A-4147-A177-3AD203B41FA5}">
                      <a16:colId xmlns:a16="http://schemas.microsoft.com/office/drawing/2014/main" val="20004"/>
                    </a:ext>
                  </a:extLst>
                </a:gridCol>
                <a:gridCol w="722129">
                  <a:extLst>
                    <a:ext uri="{9D8B030D-6E8A-4147-A177-3AD203B41FA5}">
                      <a16:colId xmlns:a16="http://schemas.microsoft.com/office/drawing/2014/main" val="20005"/>
                    </a:ext>
                  </a:extLst>
                </a:gridCol>
                <a:gridCol w="722129">
                  <a:extLst>
                    <a:ext uri="{9D8B030D-6E8A-4147-A177-3AD203B41FA5}">
                      <a16:colId xmlns:a16="http://schemas.microsoft.com/office/drawing/2014/main" val="20006"/>
                    </a:ext>
                  </a:extLst>
                </a:gridCol>
                <a:gridCol w="722129">
                  <a:extLst>
                    <a:ext uri="{9D8B030D-6E8A-4147-A177-3AD203B41FA5}">
                      <a16:colId xmlns:a16="http://schemas.microsoft.com/office/drawing/2014/main" val="20007"/>
                    </a:ext>
                  </a:extLst>
                </a:gridCol>
              </a:tblGrid>
              <a:tr h="185711">
                <a:tc>
                  <a:txBody>
                    <a:bodyPr/>
                    <a:lstStyle/>
                    <a:p>
                      <a:pPr algn="ctr"/>
                      <a:r>
                        <a:rPr lang="en-GB" sz="12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1/8</a:t>
                      </a:r>
                      <a:r>
                        <a:rPr lang="en-GB" sz="1200" baseline="0" dirty="0">
                          <a:solidFill>
                            <a:schemeClr val="tx1"/>
                          </a:solidFill>
                        </a:rPr>
                        <a:t> </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85711">
                <a:tc>
                  <a:txBody>
                    <a:bodyPr/>
                    <a:lstStyle/>
                    <a:p>
                      <a:pPr algn="ctr"/>
                      <a:r>
                        <a:rPr lang="en-GB"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876127365"/>
              </p:ext>
            </p:extLst>
          </p:nvPr>
        </p:nvGraphicFramePr>
        <p:xfrm>
          <a:off x="4397337" y="3581400"/>
          <a:ext cx="2375496" cy="518160"/>
        </p:xfrm>
        <a:graphic>
          <a:graphicData uri="http://schemas.openxmlformats.org/drawingml/2006/table">
            <a:tbl>
              <a:tblPr firstRow="1" bandRow="1">
                <a:tableStyleId>{F5AB1C69-6EDB-4FF4-983F-18BD219EF322}</a:tableStyleId>
              </a:tblPr>
              <a:tblGrid>
                <a:gridCol w="593874">
                  <a:extLst>
                    <a:ext uri="{9D8B030D-6E8A-4147-A177-3AD203B41FA5}">
                      <a16:colId xmlns:a16="http://schemas.microsoft.com/office/drawing/2014/main" val="20000"/>
                    </a:ext>
                  </a:extLst>
                </a:gridCol>
                <a:gridCol w="593874">
                  <a:extLst>
                    <a:ext uri="{9D8B030D-6E8A-4147-A177-3AD203B41FA5}">
                      <a16:colId xmlns:a16="http://schemas.microsoft.com/office/drawing/2014/main" val="20001"/>
                    </a:ext>
                  </a:extLst>
                </a:gridCol>
                <a:gridCol w="593874">
                  <a:extLst>
                    <a:ext uri="{9D8B030D-6E8A-4147-A177-3AD203B41FA5}">
                      <a16:colId xmlns:a16="http://schemas.microsoft.com/office/drawing/2014/main" val="20002"/>
                    </a:ext>
                  </a:extLst>
                </a:gridCol>
                <a:gridCol w="593874">
                  <a:extLst>
                    <a:ext uri="{9D8B030D-6E8A-4147-A177-3AD203B41FA5}">
                      <a16:colId xmlns:a16="http://schemas.microsoft.com/office/drawing/2014/main" val="20003"/>
                    </a:ext>
                  </a:extLst>
                </a:gridCol>
              </a:tblGrid>
              <a:tr h="216024">
                <a:tc>
                  <a:txBody>
                    <a:bodyPr/>
                    <a:lstStyle/>
                    <a:p>
                      <a:pPr algn="ctr"/>
                      <a:r>
                        <a:rPr lang="en-GB" sz="110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1/8</a:t>
                      </a:r>
                      <a:r>
                        <a:rPr lang="en-GB" sz="1100" baseline="0" dirty="0">
                          <a:solidFill>
                            <a:schemeClr val="tx1"/>
                          </a:solidFill>
                        </a:rPr>
                        <a:t>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6024">
                <a:tc>
                  <a:txBody>
                    <a:bodyPr/>
                    <a:lstStyle/>
                    <a:p>
                      <a:pPr algn="ctr"/>
                      <a:r>
                        <a:rPr lang="en-GB" sz="11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157924712"/>
              </p:ext>
            </p:extLst>
          </p:nvPr>
        </p:nvGraphicFramePr>
        <p:xfrm>
          <a:off x="4406304" y="4191000"/>
          <a:ext cx="2375496" cy="518160"/>
        </p:xfrm>
        <a:graphic>
          <a:graphicData uri="http://schemas.openxmlformats.org/drawingml/2006/table">
            <a:tbl>
              <a:tblPr firstRow="1" bandRow="1">
                <a:tableStyleId>{F5AB1C69-6EDB-4FF4-983F-18BD219EF322}</a:tableStyleId>
              </a:tblPr>
              <a:tblGrid>
                <a:gridCol w="593874">
                  <a:extLst>
                    <a:ext uri="{9D8B030D-6E8A-4147-A177-3AD203B41FA5}">
                      <a16:colId xmlns:a16="http://schemas.microsoft.com/office/drawing/2014/main" val="20000"/>
                    </a:ext>
                  </a:extLst>
                </a:gridCol>
                <a:gridCol w="593874">
                  <a:extLst>
                    <a:ext uri="{9D8B030D-6E8A-4147-A177-3AD203B41FA5}">
                      <a16:colId xmlns:a16="http://schemas.microsoft.com/office/drawing/2014/main" val="20001"/>
                    </a:ext>
                  </a:extLst>
                </a:gridCol>
                <a:gridCol w="593874">
                  <a:extLst>
                    <a:ext uri="{9D8B030D-6E8A-4147-A177-3AD203B41FA5}">
                      <a16:colId xmlns:a16="http://schemas.microsoft.com/office/drawing/2014/main" val="20002"/>
                    </a:ext>
                  </a:extLst>
                </a:gridCol>
                <a:gridCol w="593874">
                  <a:extLst>
                    <a:ext uri="{9D8B030D-6E8A-4147-A177-3AD203B41FA5}">
                      <a16:colId xmlns:a16="http://schemas.microsoft.com/office/drawing/2014/main" val="20003"/>
                    </a:ext>
                  </a:extLst>
                </a:gridCol>
              </a:tblGrid>
              <a:tr h="216024">
                <a:tc>
                  <a:txBody>
                    <a:bodyPr/>
                    <a:lstStyle/>
                    <a:p>
                      <a:pPr algn="ctr"/>
                      <a:r>
                        <a:rPr lang="en-GB" sz="110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1/8</a:t>
                      </a:r>
                      <a:r>
                        <a:rPr lang="en-GB" sz="1100" baseline="0" dirty="0">
                          <a:solidFill>
                            <a:schemeClr val="tx1"/>
                          </a:solidFill>
                        </a:rPr>
                        <a:t>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6024">
                <a:tc>
                  <a:txBody>
                    <a:bodyPr/>
                    <a:lstStyle/>
                    <a:p>
                      <a:pPr algn="ctr"/>
                      <a:r>
                        <a:rPr lang="en-GB" sz="11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083585911"/>
              </p:ext>
            </p:extLst>
          </p:nvPr>
        </p:nvGraphicFramePr>
        <p:xfrm>
          <a:off x="4406304" y="4815840"/>
          <a:ext cx="2375496" cy="518160"/>
        </p:xfrm>
        <a:graphic>
          <a:graphicData uri="http://schemas.openxmlformats.org/drawingml/2006/table">
            <a:tbl>
              <a:tblPr firstRow="1" bandRow="1">
                <a:tableStyleId>{F5AB1C69-6EDB-4FF4-983F-18BD219EF322}</a:tableStyleId>
              </a:tblPr>
              <a:tblGrid>
                <a:gridCol w="593874">
                  <a:extLst>
                    <a:ext uri="{9D8B030D-6E8A-4147-A177-3AD203B41FA5}">
                      <a16:colId xmlns:a16="http://schemas.microsoft.com/office/drawing/2014/main" val="20000"/>
                    </a:ext>
                  </a:extLst>
                </a:gridCol>
                <a:gridCol w="593874">
                  <a:extLst>
                    <a:ext uri="{9D8B030D-6E8A-4147-A177-3AD203B41FA5}">
                      <a16:colId xmlns:a16="http://schemas.microsoft.com/office/drawing/2014/main" val="20001"/>
                    </a:ext>
                  </a:extLst>
                </a:gridCol>
                <a:gridCol w="593874">
                  <a:extLst>
                    <a:ext uri="{9D8B030D-6E8A-4147-A177-3AD203B41FA5}">
                      <a16:colId xmlns:a16="http://schemas.microsoft.com/office/drawing/2014/main" val="20002"/>
                    </a:ext>
                  </a:extLst>
                </a:gridCol>
                <a:gridCol w="593874">
                  <a:extLst>
                    <a:ext uri="{9D8B030D-6E8A-4147-A177-3AD203B41FA5}">
                      <a16:colId xmlns:a16="http://schemas.microsoft.com/office/drawing/2014/main" val="20003"/>
                    </a:ext>
                  </a:extLst>
                </a:gridCol>
              </a:tblGrid>
              <a:tr h="216024">
                <a:tc>
                  <a:txBody>
                    <a:bodyPr/>
                    <a:lstStyle/>
                    <a:p>
                      <a:pPr algn="ctr"/>
                      <a:r>
                        <a:rPr lang="en-GB" sz="110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1/8</a:t>
                      </a:r>
                      <a:r>
                        <a:rPr lang="en-GB" sz="1100" baseline="0" dirty="0">
                          <a:solidFill>
                            <a:schemeClr val="tx1"/>
                          </a:solidFill>
                        </a:rPr>
                        <a:t>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6024">
                <a:tc>
                  <a:txBody>
                    <a:bodyPr/>
                    <a:lstStyle/>
                    <a:p>
                      <a:pPr algn="ctr"/>
                      <a:r>
                        <a:rPr lang="en-GB" sz="11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081283235"/>
              </p:ext>
            </p:extLst>
          </p:nvPr>
        </p:nvGraphicFramePr>
        <p:xfrm>
          <a:off x="4406304" y="5410200"/>
          <a:ext cx="2375496" cy="518160"/>
        </p:xfrm>
        <a:graphic>
          <a:graphicData uri="http://schemas.openxmlformats.org/drawingml/2006/table">
            <a:tbl>
              <a:tblPr firstRow="1" bandRow="1">
                <a:tableStyleId>{F5AB1C69-6EDB-4FF4-983F-18BD219EF322}</a:tableStyleId>
              </a:tblPr>
              <a:tblGrid>
                <a:gridCol w="593874">
                  <a:extLst>
                    <a:ext uri="{9D8B030D-6E8A-4147-A177-3AD203B41FA5}">
                      <a16:colId xmlns:a16="http://schemas.microsoft.com/office/drawing/2014/main" val="20000"/>
                    </a:ext>
                  </a:extLst>
                </a:gridCol>
                <a:gridCol w="593874">
                  <a:extLst>
                    <a:ext uri="{9D8B030D-6E8A-4147-A177-3AD203B41FA5}">
                      <a16:colId xmlns:a16="http://schemas.microsoft.com/office/drawing/2014/main" val="20001"/>
                    </a:ext>
                  </a:extLst>
                </a:gridCol>
                <a:gridCol w="593874">
                  <a:extLst>
                    <a:ext uri="{9D8B030D-6E8A-4147-A177-3AD203B41FA5}">
                      <a16:colId xmlns:a16="http://schemas.microsoft.com/office/drawing/2014/main" val="20002"/>
                    </a:ext>
                  </a:extLst>
                </a:gridCol>
                <a:gridCol w="593874">
                  <a:extLst>
                    <a:ext uri="{9D8B030D-6E8A-4147-A177-3AD203B41FA5}">
                      <a16:colId xmlns:a16="http://schemas.microsoft.com/office/drawing/2014/main" val="20003"/>
                    </a:ext>
                  </a:extLst>
                </a:gridCol>
              </a:tblGrid>
              <a:tr h="216024">
                <a:tc>
                  <a:txBody>
                    <a:bodyPr/>
                    <a:lstStyle/>
                    <a:p>
                      <a:pPr algn="ctr"/>
                      <a:r>
                        <a:rPr lang="en-GB" sz="110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1/8</a:t>
                      </a:r>
                      <a:r>
                        <a:rPr lang="en-GB" sz="1100" baseline="0" dirty="0">
                          <a:solidFill>
                            <a:schemeClr val="tx1"/>
                          </a:solidFill>
                        </a:rPr>
                        <a:t> </a:t>
                      </a:r>
                      <a:endParaRPr lang="en-GB"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chemeClr val="tx1"/>
                          </a:solidFill>
                        </a:rPr>
                        <a:t>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6024">
                <a:tc>
                  <a:txBody>
                    <a:bodyPr/>
                    <a:lstStyle/>
                    <a:p>
                      <a:pPr algn="ctr"/>
                      <a:r>
                        <a:rPr lang="en-GB" sz="11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554566804"/>
              </p:ext>
            </p:extLst>
          </p:nvPr>
        </p:nvGraphicFramePr>
        <p:xfrm>
          <a:off x="1842968" y="6004560"/>
          <a:ext cx="5777032" cy="548640"/>
        </p:xfrm>
        <a:graphic>
          <a:graphicData uri="http://schemas.openxmlformats.org/drawingml/2006/table">
            <a:tbl>
              <a:tblPr firstRow="1" bandRow="1">
                <a:tableStyleId>{F5AB1C69-6EDB-4FF4-983F-18BD219EF322}</a:tableStyleId>
              </a:tblPr>
              <a:tblGrid>
                <a:gridCol w="722129">
                  <a:extLst>
                    <a:ext uri="{9D8B030D-6E8A-4147-A177-3AD203B41FA5}">
                      <a16:colId xmlns:a16="http://schemas.microsoft.com/office/drawing/2014/main" val="20000"/>
                    </a:ext>
                  </a:extLst>
                </a:gridCol>
                <a:gridCol w="722129">
                  <a:extLst>
                    <a:ext uri="{9D8B030D-6E8A-4147-A177-3AD203B41FA5}">
                      <a16:colId xmlns:a16="http://schemas.microsoft.com/office/drawing/2014/main" val="20001"/>
                    </a:ext>
                  </a:extLst>
                </a:gridCol>
                <a:gridCol w="722129">
                  <a:extLst>
                    <a:ext uri="{9D8B030D-6E8A-4147-A177-3AD203B41FA5}">
                      <a16:colId xmlns:a16="http://schemas.microsoft.com/office/drawing/2014/main" val="20002"/>
                    </a:ext>
                  </a:extLst>
                </a:gridCol>
                <a:gridCol w="722129">
                  <a:extLst>
                    <a:ext uri="{9D8B030D-6E8A-4147-A177-3AD203B41FA5}">
                      <a16:colId xmlns:a16="http://schemas.microsoft.com/office/drawing/2014/main" val="20003"/>
                    </a:ext>
                  </a:extLst>
                </a:gridCol>
                <a:gridCol w="722129">
                  <a:extLst>
                    <a:ext uri="{9D8B030D-6E8A-4147-A177-3AD203B41FA5}">
                      <a16:colId xmlns:a16="http://schemas.microsoft.com/office/drawing/2014/main" val="20004"/>
                    </a:ext>
                  </a:extLst>
                </a:gridCol>
                <a:gridCol w="722129">
                  <a:extLst>
                    <a:ext uri="{9D8B030D-6E8A-4147-A177-3AD203B41FA5}">
                      <a16:colId xmlns:a16="http://schemas.microsoft.com/office/drawing/2014/main" val="20005"/>
                    </a:ext>
                  </a:extLst>
                </a:gridCol>
                <a:gridCol w="722129">
                  <a:extLst>
                    <a:ext uri="{9D8B030D-6E8A-4147-A177-3AD203B41FA5}">
                      <a16:colId xmlns:a16="http://schemas.microsoft.com/office/drawing/2014/main" val="20006"/>
                    </a:ext>
                  </a:extLst>
                </a:gridCol>
                <a:gridCol w="722129">
                  <a:extLst>
                    <a:ext uri="{9D8B030D-6E8A-4147-A177-3AD203B41FA5}">
                      <a16:colId xmlns:a16="http://schemas.microsoft.com/office/drawing/2014/main" val="20007"/>
                    </a:ext>
                  </a:extLst>
                </a:gridCol>
              </a:tblGrid>
              <a:tr h="0">
                <a:tc>
                  <a:txBody>
                    <a:bodyPr/>
                    <a:lstStyle/>
                    <a:p>
                      <a:pPr algn="ctr"/>
                      <a:r>
                        <a:rPr lang="en-GB" sz="12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1/8</a:t>
                      </a:r>
                      <a:r>
                        <a:rPr lang="en-GB" sz="1200" baseline="0" dirty="0">
                          <a:solidFill>
                            <a:schemeClr val="tx1"/>
                          </a:solidFill>
                        </a:rPr>
                        <a:t> </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chemeClr val="tx1"/>
                          </a:solidFill>
                        </a:rPr>
                        <a:t>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0">
                <a:tc>
                  <a:txBody>
                    <a:bodyPr/>
                    <a:lstStyle/>
                    <a:p>
                      <a:pPr algn="ctr"/>
                      <a:r>
                        <a:rPr lang="en-GB"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3" name="Title 1"/>
          <p:cNvSpPr>
            <a:spLocks noGrp="1"/>
          </p:cNvSpPr>
          <p:nvPr>
            <p:ph type="title"/>
          </p:nvPr>
        </p:nvSpPr>
        <p:spPr>
          <a:xfrm>
            <a:off x="467544" y="358165"/>
            <a:ext cx="8496944" cy="854968"/>
          </a:xfrm>
          <a:ln>
            <a:solidFill>
              <a:srgbClr val="00B050"/>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Fixed Point Binary Numbers</a:t>
            </a:r>
          </a:p>
        </p:txBody>
      </p:sp>
    </p:spTree>
    <p:extLst>
      <p:ext uri="{BB962C8B-B14F-4D97-AF65-F5344CB8AC3E}">
        <p14:creationId xmlns:p14="http://schemas.microsoft.com/office/powerpoint/2010/main" val="878955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 calcmode="lin" valueType="num">
                                      <p:cBhvr additive="base">
                                        <p:cTn id="4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ppt_x"/>
                                          </p:val>
                                        </p:tav>
                                        <p:tav tm="100000">
                                          <p:val>
                                            <p:strVal val="#ppt_x"/>
                                          </p:val>
                                        </p:tav>
                                      </p:tavLst>
                                    </p:anim>
                                    <p:anim calcmode="lin" valueType="num">
                                      <p:cBhvr additive="base">
                                        <p:cTn id="5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anim calcmode="lin" valueType="num">
                                      <p:cBhvr additive="base">
                                        <p:cTn id="6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additive="base">
                                        <p:cTn id="67" dur="500" fill="hold"/>
                                        <p:tgtEl>
                                          <p:spTgt spid="10"/>
                                        </p:tgtEl>
                                        <p:attrNameLst>
                                          <p:attrName>ppt_x</p:attrName>
                                        </p:attrNameLst>
                                      </p:cBhvr>
                                      <p:tavLst>
                                        <p:tav tm="0">
                                          <p:val>
                                            <p:strVal val="#ppt_x"/>
                                          </p:val>
                                        </p:tav>
                                        <p:tav tm="100000">
                                          <p:val>
                                            <p:strVal val="#ppt_x"/>
                                          </p:val>
                                        </p:tav>
                                      </p:tavLst>
                                    </p:anim>
                                    <p:anim calcmode="lin" valueType="num">
                                      <p:cBhvr additive="base">
                                        <p:cTn id="6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1"/>
                                        </p:tgtEl>
                                        <p:attrNameLst>
                                          <p:attrName>style.visibility</p:attrName>
                                        </p:attrNameLst>
                                      </p:cBhvr>
                                      <p:to>
                                        <p:strVal val="visible"/>
                                      </p:to>
                                    </p:set>
                                    <p:anim calcmode="lin" valueType="num">
                                      <p:cBhvr additive="base">
                                        <p:cTn id="73" dur="500" fill="hold"/>
                                        <p:tgtEl>
                                          <p:spTgt spid="11"/>
                                        </p:tgtEl>
                                        <p:attrNameLst>
                                          <p:attrName>ppt_x</p:attrName>
                                        </p:attrNameLst>
                                      </p:cBhvr>
                                      <p:tavLst>
                                        <p:tav tm="0">
                                          <p:val>
                                            <p:strVal val="#ppt_x"/>
                                          </p:val>
                                        </p:tav>
                                        <p:tav tm="100000">
                                          <p:val>
                                            <p:strVal val="#ppt_x"/>
                                          </p:val>
                                        </p:tav>
                                      </p:tavLst>
                                    </p:anim>
                                    <p:anim calcmode="lin" valueType="num">
                                      <p:cBhvr additive="base">
                                        <p:cTn id="7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08799"/>
            <a:ext cx="8496944" cy="5360561"/>
          </a:xfrm>
          <a:noFill/>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400" b="1" dirty="0"/>
              <a:t>Fixed Point Numbers – </a:t>
            </a:r>
            <a:r>
              <a:rPr lang="en-GB" sz="2400" b="1" i="1" dirty="0"/>
              <a:t>A compromise</a:t>
            </a:r>
          </a:p>
          <a:p>
            <a:pPr marL="0" indent="0">
              <a:buNone/>
            </a:pPr>
            <a:endParaRPr lang="en-GB" sz="1050" dirty="0"/>
          </a:p>
          <a:p>
            <a:pPr marL="0" indent="0">
              <a:buNone/>
            </a:pPr>
            <a:r>
              <a:rPr lang="en-GB" sz="1600" dirty="0"/>
              <a:t>One issue with representing binary numbers this way is that you have to compromise range against accuracy.</a:t>
            </a:r>
          </a:p>
          <a:p>
            <a:pPr marL="0" indent="0">
              <a:buNone/>
            </a:pPr>
            <a:endParaRPr lang="en-GB" sz="1600" dirty="0"/>
          </a:p>
          <a:p>
            <a:pPr marL="0" indent="0">
              <a:buNone/>
            </a:pPr>
            <a:r>
              <a:rPr lang="en-GB" sz="1600" dirty="0"/>
              <a:t>Using all the bits as integer values, gives you a range of 0-255 integers, but no fractional values can be given to increase accuracy of the number being represented.</a:t>
            </a:r>
          </a:p>
          <a:p>
            <a:pPr marL="0" indent="0">
              <a:buNone/>
            </a:pPr>
            <a:endParaRPr lang="en-GB" sz="1600" dirty="0"/>
          </a:p>
          <a:p>
            <a:pPr marL="0" indent="0">
              <a:buNone/>
            </a:pPr>
            <a:endParaRPr lang="en-GB" sz="1600" dirty="0"/>
          </a:p>
          <a:p>
            <a:pPr marL="0" indent="0">
              <a:buNone/>
            </a:pPr>
            <a:endParaRPr lang="en-GB" sz="1600" dirty="0"/>
          </a:p>
          <a:p>
            <a:pPr marL="0" indent="0">
              <a:buNone/>
            </a:pPr>
            <a:r>
              <a:rPr lang="en-GB" sz="1600" dirty="0"/>
              <a:t>On the other hand, using 3 bits for the integer part will provide only a range of 0-7 integers but will enable a fair degree of accuracy with more bits given to the fractional part of the number.</a:t>
            </a:r>
            <a:endParaRPr lang="en-GB" sz="1400" dirty="0"/>
          </a:p>
        </p:txBody>
      </p:sp>
      <p:graphicFrame>
        <p:nvGraphicFramePr>
          <p:cNvPr id="6" name="Table 5"/>
          <p:cNvGraphicFramePr>
            <a:graphicFrameLocks noGrp="1"/>
          </p:cNvGraphicFramePr>
          <p:nvPr>
            <p:extLst>
              <p:ext uri="{D42A27DB-BD31-4B8C-83A1-F6EECF244321}">
                <p14:modId xmlns:p14="http://schemas.microsoft.com/office/powerpoint/2010/main" val="2795786225"/>
              </p:ext>
            </p:extLst>
          </p:nvPr>
        </p:nvGraphicFramePr>
        <p:xfrm>
          <a:off x="1919168" y="5525616"/>
          <a:ext cx="5777032" cy="745216"/>
        </p:xfrm>
        <a:graphic>
          <a:graphicData uri="http://schemas.openxmlformats.org/drawingml/2006/table">
            <a:tbl>
              <a:tblPr firstRow="1" bandRow="1">
                <a:tableStyleId>{F5AB1C69-6EDB-4FF4-983F-18BD219EF322}</a:tableStyleId>
              </a:tblPr>
              <a:tblGrid>
                <a:gridCol w="722129">
                  <a:extLst>
                    <a:ext uri="{9D8B030D-6E8A-4147-A177-3AD203B41FA5}">
                      <a16:colId xmlns:a16="http://schemas.microsoft.com/office/drawing/2014/main" val="20000"/>
                    </a:ext>
                  </a:extLst>
                </a:gridCol>
                <a:gridCol w="722129">
                  <a:extLst>
                    <a:ext uri="{9D8B030D-6E8A-4147-A177-3AD203B41FA5}">
                      <a16:colId xmlns:a16="http://schemas.microsoft.com/office/drawing/2014/main" val="20001"/>
                    </a:ext>
                  </a:extLst>
                </a:gridCol>
                <a:gridCol w="722129">
                  <a:extLst>
                    <a:ext uri="{9D8B030D-6E8A-4147-A177-3AD203B41FA5}">
                      <a16:colId xmlns:a16="http://schemas.microsoft.com/office/drawing/2014/main" val="20002"/>
                    </a:ext>
                  </a:extLst>
                </a:gridCol>
                <a:gridCol w="722129">
                  <a:extLst>
                    <a:ext uri="{9D8B030D-6E8A-4147-A177-3AD203B41FA5}">
                      <a16:colId xmlns:a16="http://schemas.microsoft.com/office/drawing/2014/main" val="20003"/>
                    </a:ext>
                  </a:extLst>
                </a:gridCol>
                <a:gridCol w="722129">
                  <a:extLst>
                    <a:ext uri="{9D8B030D-6E8A-4147-A177-3AD203B41FA5}">
                      <a16:colId xmlns:a16="http://schemas.microsoft.com/office/drawing/2014/main" val="20004"/>
                    </a:ext>
                  </a:extLst>
                </a:gridCol>
                <a:gridCol w="722129">
                  <a:extLst>
                    <a:ext uri="{9D8B030D-6E8A-4147-A177-3AD203B41FA5}">
                      <a16:colId xmlns:a16="http://schemas.microsoft.com/office/drawing/2014/main" val="20005"/>
                    </a:ext>
                  </a:extLst>
                </a:gridCol>
                <a:gridCol w="722129">
                  <a:extLst>
                    <a:ext uri="{9D8B030D-6E8A-4147-A177-3AD203B41FA5}">
                      <a16:colId xmlns:a16="http://schemas.microsoft.com/office/drawing/2014/main" val="20006"/>
                    </a:ext>
                  </a:extLst>
                </a:gridCol>
                <a:gridCol w="722129">
                  <a:extLst>
                    <a:ext uri="{9D8B030D-6E8A-4147-A177-3AD203B41FA5}">
                      <a16:colId xmlns:a16="http://schemas.microsoft.com/office/drawing/2014/main" val="20007"/>
                    </a:ext>
                  </a:extLst>
                </a:gridCol>
              </a:tblGrid>
              <a:tr h="372608">
                <a:tc>
                  <a:txBody>
                    <a:bodyPr/>
                    <a:lstStyle/>
                    <a:p>
                      <a:pPr algn="ctr"/>
                      <a:r>
                        <a:rPr lang="en-GB"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1/8</a:t>
                      </a:r>
                      <a:r>
                        <a:rPr lang="en-GB" baseline="0" dirty="0">
                          <a:solidFill>
                            <a:schemeClr val="tx1"/>
                          </a:solidFill>
                        </a:rPr>
                        <a:t> </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2608">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024901550"/>
              </p:ext>
            </p:extLst>
          </p:nvPr>
        </p:nvGraphicFramePr>
        <p:xfrm>
          <a:off x="1919168" y="3581400"/>
          <a:ext cx="5777032" cy="741680"/>
        </p:xfrm>
        <a:graphic>
          <a:graphicData uri="http://schemas.openxmlformats.org/drawingml/2006/table">
            <a:tbl>
              <a:tblPr firstRow="1" bandRow="1">
                <a:tableStyleId>{F5AB1C69-6EDB-4FF4-983F-18BD219EF322}</a:tableStyleId>
              </a:tblPr>
              <a:tblGrid>
                <a:gridCol w="722129">
                  <a:extLst>
                    <a:ext uri="{9D8B030D-6E8A-4147-A177-3AD203B41FA5}">
                      <a16:colId xmlns:a16="http://schemas.microsoft.com/office/drawing/2014/main" val="20000"/>
                    </a:ext>
                  </a:extLst>
                </a:gridCol>
                <a:gridCol w="722129">
                  <a:extLst>
                    <a:ext uri="{9D8B030D-6E8A-4147-A177-3AD203B41FA5}">
                      <a16:colId xmlns:a16="http://schemas.microsoft.com/office/drawing/2014/main" val="20001"/>
                    </a:ext>
                  </a:extLst>
                </a:gridCol>
                <a:gridCol w="722129">
                  <a:extLst>
                    <a:ext uri="{9D8B030D-6E8A-4147-A177-3AD203B41FA5}">
                      <a16:colId xmlns:a16="http://schemas.microsoft.com/office/drawing/2014/main" val="20002"/>
                    </a:ext>
                  </a:extLst>
                </a:gridCol>
                <a:gridCol w="722129">
                  <a:extLst>
                    <a:ext uri="{9D8B030D-6E8A-4147-A177-3AD203B41FA5}">
                      <a16:colId xmlns:a16="http://schemas.microsoft.com/office/drawing/2014/main" val="20003"/>
                    </a:ext>
                  </a:extLst>
                </a:gridCol>
                <a:gridCol w="722129">
                  <a:extLst>
                    <a:ext uri="{9D8B030D-6E8A-4147-A177-3AD203B41FA5}">
                      <a16:colId xmlns:a16="http://schemas.microsoft.com/office/drawing/2014/main" val="20004"/>
                    </a:ext>
                  </a:extLst>
                </a:gridCol>
                <a:gridCol w="722129">
                  <a:extLst>
                    <a:ext uri="{9D8B030D-6E8A-4147-A177-3AD203B41FA5}">
                      <a16:colId xmlns:a16="http://schemas.microsoft.com/office/drawing/2014/main" val="20005"/>
                    </a:ext>
                  </a:extLst>
                </a:gridCol>
                <a:gridCol w="722129">
                  <a:extLst>
                    <a:ext uri="{9D8B030D-6E8A-4147-A177-3AD203B41FA5}">
                      <a16:colId xmlns:a16="http://schemas.microsoft.com/office/drawing/2014/main" val="20006"/>
                    </a:ext>
                  </a:extLst>
                </a:gridCol>
                <a:gridCol w="722129">
                  <a:extLst>
                    <a:ext uri="{9D8B030D-6E8A-4147-A177-3AD203B41FA5}">
                      <a16:colId xmlns:a16="http://schemas.microsoft.com/office/drawing/2014/main" val="20007"/>
                    </a:ext>
                  </a:extLst>
                </a:gridCol>
              </a:tblGrid>
              <a:tr h="370840">
                <a:tc>
                  <a:txBody>
                    <a:bodyPr/>
                    <a:lstStyle/>
                    <a:p>
                      <a:pPr algn="ctr"/>
                      <a:r>
                        <a:rPr lang="en-GB" dirty="0">
                          <a:solidFill>
                            <a:schemeClr val="tx1"/>
                          </a:solidFill>
                        </a:rPr>
                        <a:t>128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0" name="Title 1"/>
          <p:cNvSpPr>
            <a:spLocks noGrp="1"/>
          </p:cNvSpPr>
          <p:nvPr>
            <p:ph type="title"/>
          </p:nvPr>
        </p:nvSpPr>
        <p:spPr>
          <a:xfrm>
            <a:off x="467544" y="358165"/>
            <a:ext cx="8496944" cy="854968"/>
          </a:xfrm>
          <a:ln>
            <a:solidFill>
              <a:srgbClr val="00B050"/>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Fixed Point Binary Numbers</a:t>
            </a:r>
          </a:p>
        </p:txBody>
      </p:sp>
    </p:spTree>
    <p:extLst>
      <p:ext uri="{BB962C8B-B14F-4D97-AF65-F5344CB8AC3E}">
        <p14:creationId xmlns:p14="http://schemas.microsoft.com/office/powerpoint/2010/main" val="173648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974</Words>
  <Application>Microsoft Office PowerPoint</Application>
  <PresentationFormat>On-screen Show (4:3)</PresentationFormat>
  <Paragraphs>263</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Century Gothic</vt:lpstr>
      <vt:lpstr>Office Theme</vt:lpstr>
      <vt:lpstr>Fixed Point Binary Numbers</vt:lpstr>
      <vt:lpstr>Starter Activity </vt:lpstr>
      <vt:lpstr>Learning Habits</vt:lpstr>
      <vt:lpstr>Lesson Objectives</vt:lpstr>
      <vt:lpstr>Fixed Point Binary Numbers</vt:lpstr>
      <vt:lpstr>Fixed Point Binary Numbers</vt:lpstr>
      <vt:lpstr>Fixed Point Binary Numbers</vt:lpstr>
      <vt:lpstr>Fixed Point Binary Numbers</vt:lpstr>
      <vt:lpstr>Fixed Point Binary Numbers</vt:lpstr>
    </vt:vector>
  </TitlesOfParts>
  <Company>Sidmouth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dc:creator>
  <cp:lastModifiedBy>Sam Wickins</cp:lastModifiedBy>
  <cp:revision>172</cp:revision>
  <cp:lastPrinted>2018-03-20T18:36:35Z</cp:lastPrinted>
  <dcterms:created xsi:type="dcterms:W3CDTF">2013-09-11T18:04:43Z</dcterms:created>
  <dcterms:modified xsi:type="dcterms:W3CDTF">2019-04-04T09:42:30Z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167548</vt:lpwstr>
  </property>
  <property fmtid="{D5CDD505-2E9C-101B-9397-08002B2CF9AE}" pid="3" name="NXPowerLiteSettings">
    <vt:lpwstr>C74006B004C800</vt:lpwstr>
  </property>
  <property fmtid="{D5CDD505-2E9C-101B-9397-08002B2CF9AE}" pid="4" name="NXPowerLiteVersion">
    <vt:lpwstr>S7.0.8</vt:lpwstr>
  </property>
</Properties>
</file>