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13" r:id="rId11"/>
    <p:sldId id="316" r:id="rId12"/>
    <p:sldId id="306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entury Gothic" panose="020B050202020202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8ABF166-59B4-4D9C-968A-552E15B0F831}">
  <a:tblStyle styleId="{58ABF166-59B4-4D9C-968A-552E15B0F831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FF3E9"/>
          </a:solidFill>
        </a:fill>
      </a:tcStyle>
    </a:wholeTbl>
    <a:band1H>
      <a:tcTxStyle/>
      <a:tcStyle>
        <a:tcBdr/>
        <a:fill>
          <a:solidFill>
            <a:srgbClr val="DEE7D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EE7D0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3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395536" y="6377280"/>
            <a:ext cx="42588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01603" y="496960"/>
            <a:ext cx="4051597" cy="3034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dt" idx="10"/>
          </p:nvPr>
        </p:nvSpPr>
        <p:spPr>
          <a:xfrm>
            <a:off x="395536" y="6377280"/>
            <a:ext cx="42588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467544" y="260648"/>
            <a:ext cx="859216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602512" cy="461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395536" y="6377280"/>
            <a:ext cx="42588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467544" y="260648"/>
            <a:ext cx="859216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395536" y="6377280"/>
            <a:ext cx="42588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467544" y="260648"/>
            <a:ext cx="859216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dt" idx="10"/>
          </p:nvPr>
        </p:nvSpPr>
        <p:spPr>
          <a:xfrm>
            <a:off x="395536" y="6377280"/>
            <a:ext cx="42588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467544" y="260648"/>
            <a:ext cx="859216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395536" y="6377280"/>
            <a:ext cx="42588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395536" y="6377280"/>
            <a:ext cx="42588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dt" idx="10"/>
          </p:nvPr>
        </p:nvSpPr>
        <p:spPr>
          <a:xfrm>
            <a:off x="395536" y="6377280"/>
            <a:ext cx="42588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dt" idx="10"/>
          </p:nvPr>
        </p:nvSpPr>
        <p:spPr>
          <a:xfrm>
            <a:off x="395536" y="6377280"/>
            <a:ext cx="42588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>
            <a:spLocks noGrp="1"/>
          </p:cNvSpPr>
          <p:nvPr>
            <p:ph type="title"/>
          </p:nvPr>
        </p:nvSpPr>
        <p:spPr>
          <a:xfrm>
            <a:off x="467544" y="260648"/>
            <a:ext cx="859216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 rot="5400000">
            <a:off x="2453427" y="-396027"/>
            <a:ext cx="4610057" cy="860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dt" idx="10"/>
          </p:nvPr>
        </p:nvSpPr>
        <p:spPr>
          <a:xfrm>
            <a:off x="395536" y="6377280"/>
            <a:ext cx="42588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67544" y="260648"/>
            <a:ext cx="859216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602512" cy="461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/>
          <p:nvPr/>
        </p:nvSpPr>
        <p:spPr>
          <a:xfrm>
            <a:off x="-322" y="0"/>
            <a:ext cx="323528" cy="6858000"/>
          </a:xfrm>
          <a:prstGeom prst="rect">
            <a:avLst/>
          </a:prstGeom>
          <a:solidFill>
            <a:srgbClr val="57B07F"/>
          </a:solidFill>
          <a:ln w="9525" cap="flat" cmpd="sng">
            <a:solidFill>
              <a:srgbClr val="57B0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6186810" y="6469477"/>
            <a:ext cx="287290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www.computerscienceuk.com</a:t>
            </a:r>
            <a:endParaRPr sz="1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4" name="Google Shape;14;p1"/>
          <p:cNvGrpSpPr/>
          <p:nvPr/>
        </p:nvGrpSpPr>
        <p:grpSpPr>
          <a:xfrm>
            <a:off x="457034" y="6342862"/>
            <a:ext cx="2685559" cy="413372"/>
            <a:chOff x="467544" y="6363882"/>
            <a:chExt cx="2685559" cy="413372"/>
          </a:xfrm>
        </p:grpSpPr>
        <p:pic>
          <p:nvPicPr>
            <p:cNvPr id="15" name="Google Shape;15;p1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467544" y="6363882"/>
              <a:ext cx="551959" cy="4133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Google Shape;16;p1"/>
            <p:cNvSpPr txBox="1"/>
            <p:nvPr/>
          </p:nvSpPr>
          <p:spPr>
            <a:xfrm>
              <a:off x="1019503" y="6500255"/>
              <a:ext cx="21336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GB" sz="1200" b="0" i="0" u="none" strike="noStrike" cap="none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Computer Science UK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coder.computerscienceuk.com/coder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/>
          <p:nvPr/>
        </p:nvSpPr>
        <p:spPr>
          <a:xfrm>
            <a:off x="685800" y="3978111"/>
            <a:ext cx="7772400" cy="894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en-GB" sz="4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From Scratch to Python</a:t>
            </a:r>
            <a:endParaRPr sz="4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Lets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On your whiteboard…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0024" y="3095164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+mj-lt"/>
              </a:rPr>
              <a:t>Write the code to display your name on the screen</a:t>
            </a:r>
          </a:p>
        </p:txBody>
      </p:sp>
    </p:spTree>
    <p:extLst>
      <p:ext uri="{BB962C8B-B14F-4D97-AF65-F5344CB8AC3E}">
        <p14:creationId xmlns:p14="http://schemas.microsoft.com/office/powerpoint/2010/main" val="2888132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Lets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On your whiteboard…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0024" y="3013501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Write the code to display a message of your choice on the screen</a:t>
            </a:r>
          </a:p>
        </p:txBody>
      </p:sp>
    </p:spTree>
    <p:extLst>
      <p:ext uri="{BB962C8B-B14F-4D97-AF65-F5344CB8AC3E}">
        <p14:creationId xmlns:p14="http://schemas.microsoft.com/office/powerpoint/2010/main" val="4076641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592168" cy="497224"/>
          </a:xfrm>
        </p:spPr>
        <p:txBody>
          <a:bodyPr>
            <a:normAutofit fontScale="90000"/>
          </a:bodyPr>
          <a:lstStyle/>
          <a:p>
            <a:r>
              <a:rPr lang="en-GB" dirty="0"/>
              <a:t>Quick Class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911" y="4302084"/>
            <a:ext cx="7748245" cy="1619396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b="1" dirty="0"/>
              <a:t>TIPS:</a:t>
            </a:r>
          </a:p>
          <a:p>
            <a:r>
              <a:rPr lang="en-GB" sz="2600" dirty="0"/>
              <a:t>You will need to use the print() statement</a:t>
            </a:r>
          </a:p>
          <a:p>
            <a:r>
              <a:rPr lang="en-GB" sz="2600" dirty="0"/>
              <a:t>To run the program, click the rocket icon!</a:t>
            </a:r>
            <a:endParaRPr lang="en-US" sz="2600" dirty="0"/>
          </a:p>
        </p:txBody>
      </p:sp>
      <p:sp>
        <p:nvSpPr>
          <p:cNvPr id="7" name="Rectangle 6"/>
          <p:cNvSpPr/>
          <p:nvPr/>
        </p:nvSpPr>
        <p:spPr>
          <a:xfrm>
            <a:off x="594804" y="1006484"/>
            <a:ext cx="81753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>
                <a:latin typeface="+mj-lt"/>
              </a:rPr>
              <a:t>Visit </a:t>
            </a:r>
            <a:r>
              <a:rPr lang="en-GB" sz="2400" dirty="0">
                <a:latin typeface="+mj-lt"/>
                <a:hlinkClick r:id="rId2"/>
              </a:rPr>
              <a:t>coder.computerscienceuk.com/coder/</a:t>
            </a:r>
            <a:endParaRPr lang="en-GB" sz="24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endParaRPr lang="en-GB" sz="24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latin typeface="+mj-lt"/>
              </a:rPr>
              <a:t>Write the first program ever made…get your program to display the text </a:t>
            </a:r>
            <a:r>
              <a:rPr lang="en-GB" sz="2400" b="1" dirty="0">
                <a:latin typeface="+mj-lt"/>
              </a:rPr>
              <a:t>HELLO WORLD,</a:t>
            </a:r>
            <a:r>
              <a:rPr lang="en-GB" sz="2400" dirty="0">
                <a:latin typeface="+mj-lt"/>
              </a:rPr>
              <a:t> when the program is run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latin typeface="+mj-lt"/>
              </a:rPr>
              <a:t>If you get this working, make it display a message of your choice</a:t>
            </a:r>
          </a:p>
        </p:txBody>
      </p:sp>
    </p:spTree>
    <p:extLst>
      <p:ext uri="{BB962C8B-B14F-4D97-AF65-F5344CB8AC3E}">
        <p14:creationId xmlns:p14="http://schemas.microsoft.com/office/powerpoint/2010/main" val="6982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>
            <a:spLocks noGrp="1"/>
          </p:cNvSpPr>
          <p:nvPr>
            <p:ph type="title"/>
          </p:nvPr>
        </p:nvSpPr>
        <p:spPr>
          <a:xfrm>
            <a:off x="467544" y="260648"/>
            <a:ext cx="859216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dirty="0"/>
              <a:t>Can you tell me the following…</a:t>
            </a:r>
            <a:endParaRPr dirty="0"/>
          </a:p>
        </p:txBody>
      </p:sp>
      <p:sp>
        <p:nvSpPr>
          <p:cNvPr id="146" name="Google Shape;146;p21"/>
          <p:cNvSpPr txBox="1">
            <a:spLocks noGrp="1"/>
          </p:cNvSpPr>
          <p:nvPr>
            <p:ph type="body" idx="1"/>
          </p:nvPr>
        </p:nvSpPr>
        <p:spPr>
          <a:xfrm>
            <a:off x="467544" y="2060848"/>
            <a:ext cx="8602512" cy="461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Century Gothic"/>
              <a:buAutoNum type="arabicPeriod"/>
            </a:pPr>
            <a:r>
              <a:rPr lang="en-GB"/>
              <a:t>The python code needed to display a word on the screen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Century Gothic"/>
              <a:buAutoNum type="arabicPeriod"/>
            </a:pPr>
            <a:r>
              <a:rPr lang="en-GB"/>
              <a:t>The python code needed to ask the user for an input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Century Gothic"/>
              <a:buAutoNum type="arabicPeriod"/>
            </a:pPr>
            <a:r>
              <a:rPr lang="en-GB"/>
              <a:t>The way python can store user inputs</a:t>
            </a:r>
            <a:endParaRPr/>
          </a:p>
        </p:txBody>
      </p:sp>
      <p:pic>
        <p:nvPicPr>
          <p:cNvPr id="147" name="Google Shape;14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8122" y="2279565"/>
            <a:ext cx="336672" cy="334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35884" y="3270767"/>
            <a:ext cx="318910" cy="352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27003" y="4312253"/>
            <a:ext cx="318910" cy="3525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2EDF4B-531B-4466-93CA-BF32CFD38008}"/>
              </a:ext>
            </a:extLst>
          </p:cNvPr>
          <p:cNvSpPr txBox="1"/>
          <p:nvPr/>
        </p:nvSpPr>
        <p:spPr>
          <a:xfrm>
            <a:off x="3046541" y="5601809"/>
            <a:ext cx="5899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+mj-lt"/>
              </a:rPr>
              <a:t>…lets look at inputs and storage then!!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>
            <a:spLocks noGrp="1"/>
          </p:cNvSpPr>
          <p:nvPr>
            <p:ph type="title"/>
          </p:nvPr>
        </p:nvSpPr>
        <p:spPr>
          <a:xfrm>
            <a:off x="467544" y="388260"/>
            <a:ext cx="8592168" cy="699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 sz="3600" dirty="0"/>
              <a:t>Programming Inputs &amp; Storing Inputs in SCRATCH</a:t>
            </a:r>
            <a:endParaRPr sz="3600" dirty="0"/>
          </a:p>
        </p:txBody>
      </p:sp>
      <p:sp>
        <p:nvSpPr>
          <p:cNvPr id="158" name="Google Shape;158;p22"/>
          <p:cNvSpPr txBox="1"/>
          <p:nvPr/>
        </p:nvSpPr>
        <p:spPr>
          <a:xfrm>
            <a:off x="395536" y="1268760"/>
            <a:ext cx="1144801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>
                <a:solidFill>
                  <a:srgbClr val="000000"/>
                </a:solidFill>
                <a:latin typeface="+mj-lt"/>
                <a:sym typeface="Arial"/>
              </a:rPr>
              <a:t>In scratch:</a:t>
            </a:r>
            <a:endParaRPr b="1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634D48-4F3B-4B40-A7FD-31243CDC2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865" y="1712145"/>
            <a:ext cx="6782747" cy="225774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7ACA42-C9CE-4CCF-9519-A2DFA9F8C9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6297" y="4124133"/>
            <a:ext cx="4239217" cy="1933845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57" name="Google Shape;157;p22"/>
          <p:cNvSpPr/>
          <p:nvPr/>
        </p:nvSpPr>
        <p:spPr>
          <a:xfrm rot="2151247">
            <a:off x="4798439" y="3717857"/>
            <a:ext cx="504056" cy="50405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ABCBD3-A4AA-487E-A22B-1E98110973D1}"/>
              </a:ext>
            </a:extLst>
          </p:cNvPr>
          <p:cNvSpPr txBox="1"/>
          <p:nvPr/>
        </p:nvSpPr>
        <p:spPr>
          <a:xfrm>
            <a:off x="761022" y="4088607"/>
            <a:ext cx="38109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In Scratch, the ‘Ask’ block would allow our sprite to ask the user to enter an input.</a:t>
            </a:r>
          </a:p>
          <a:p>
            <a:endParaRPr lang="en-GB" dirty="0">
              <a:latin typeface="+mj-lt"/>
            </a:endParaRPr>
          </a:p>
          <a:p>
            <a:r>
              <a:rPr lang="en-GB" dirty="0">
                <a:latin typeface="+mj-lt"/>
              </a:rPr>
              <a:t>The ‘answer’ variable would store the input.</a:t>
            </a:r>
          </a:p>
          <a:p>
            <a:endParaRPr lang="en-GB" dirty="0">
              <a:latin typeface="+mj-lt"/>
            </a:endParaRPr>
          </a:p>
          <a:p>
            <a:r>
              <a:rPr lang="en-GB" dirty="0">
                <a:latin typeface="+mj-lt"/>
              </a:rPr>
              <a:t>And we could use the answer variable with a ‘Say’ block to output the inputted value.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 txBox="1"/>
          <p:nvPr/>
        </p:nvSpPr>
        <p:spPr>
          <a:xfrm>
            <a:off x="502050" y="1541369"/>
            <a:ext cx="493276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python, instead of ‘ask’, we use the input statement:</a:t>
            </a:r>
            <a:endParaRPr dirty="0"/>
          </a:p>
        </p:txBody>
      </p:sp>
      <p:sp>
        <p:nvSpPr>
          <p:cNvPr id="165" name="Google Shape;165;p23"/>
          <p:cNvSpPr txBox="1"/>
          <p:nvPr/>
        </p:nvSpPr>
        <p:spPr>
          <a:xfrm>
            <a:off x="3856969" y="2060848"/>
            <a:ext cx="181331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input()</a:t>
            </a:r>
            <a:endParaRPr sz="40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23"/>
          <p:cNvSpPr txBox="1"/>
          <p:nvPr/>
        </p:nvSpPr>
        <p:spPr>
          <a:xfrm>
            <a:off x="1076085" y="3071991"/>
            <a:ext cx="707277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input(</a:t>
            </a:r>
            <a:r>
              <a:rPr lang="en-GB" sz="40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r>
              <a:rPr lang="en-GB" sz="40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your name?</a:t>
            </a:r>
            <a:r>
              <a:rPr lang="en-GB" sz="40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r>
              <a:rPr lang="en-GB" sz="40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sz="4000" b="1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Google Shape;167;p23"/>
          <p:cNvSpPr txBox="1"/>
          <p:nvPr/>
        </p:nvSpPr>
        <p:spPr>
          <a:xfrm>
            <a:off x="755576" y="4149080"/>
            <a:ext cx="792088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 we also need to store what the user types in, otherwise the input will be lost.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400" b="1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Scratch, what did we use to store an input?</a:t>
            </a:r>
            <a:endParaRPr sz="1400" b="1" i="0" u="none" strike="noStrike" cap="none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69" name="Google Shape;169;p23"/>
          <p:cNvCxnSpPr>
            <a:cxnSpLocks/>
          </p:cNvCxnSpPr>
          <p:nvPr/>
        </p:nvCxnSpPr>
        <p:spPr>
          <a:xfrm>
            <a:off x="4917245" y="5002722"/>
            <a:ext cx="1439977" cy="70562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177869B-DC3A-40ED-8E4C-BCFF60EB6E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7" t="14082" r="69425" b="18419"/>
          <a:stretch/>
        </p:blipFill>
        <p:spPr>
          <a:xfrm>
            <a:off x="6507332" y="4869786"/>
            <a:ext cx="2019014" cy="1539045"/>
          </a:xfrm>
          <a:prstGeom prst="rect">
            <a:avLst/>
          </a:prstGeom>
        </p:spPr>
      </p:pic>
      <p:sp>
        <p:nvSpPr>
          <p:cNvPr id="13" name="Google Shape;154;p22">
            <a:extLst>
              <a:ext uri="{FF2B5EF4-FFF2-40B4-BE49-F238E27FC236}">
                <a16:creationId xmlns:a16="http://schemas.microsoft.com/office/drawing/2014/main" id="{0317CEB5-998E-42A8-B9A1-2AD4DBDEABA0}"/>
              </a:ext>
            </a:extLst>
          </p:cNvPr>
          <p:cNvSpPr txBox="1">
            <a:spLocks/>
          </p:cNvSpPr>
          <p:nvPr/>
        </p:nvSpPr>
        <p:spPr>
          <a:xfrm>
            <a:off x="467544" y="388260"/>
            <a:ext cx="8592168" cy="699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ct val="111111"/>
            </a:pPr>
            <a:r>
              <a:rPr lang="en-GB" sz="3600"/>
              <a:t>Programming Inputs &amp; Storing Inputs in SCRATCH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4"/>
          <p:cNvSpPr txBox="1">
            <a:spLocks noGrp="1"/>
          </p:cNvSpPr>
          <p:nvPr>
            <p:ph type="title"/>
          </p:nvPr>
        </p:nvSpPr>
        <p:spPr>
          <a:xfrm>
            <a:off x="366956" y="327238"/>
            <a:ext cx="8602512" cy="800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 sz="3600" dirty="0"/>
              <a:t>How does a computer store inputs?</a:t>
            </a:r>
            <a:endParaRPr sz="3600" dirty="0"/>
          </a:p>
        </p:txBody>
      </p:sp>
      <p:sp>
        <p:nvSpPr>
          <p:cNvPr id="175" name="Google Shape;175;p24"/>
          <p:cNvSpPr txBox="1">
            <a:spLocks noGrp="1"/>
          </p:cNvSpPr>
          <p:nvPr>
            <p:ph type="body" idx="1"/>
          </p:nvPr>
        </p:nvSpPr>
        <p:spPr>
          <a:xfrm>
            <a:off x="439444" y="1342747"/>
            <a:ext cx="8602512" cy="461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GB" sz="2800" dirty="0"/>
              <a:t>In programming, inputs and data are stored in something called a variable.</a:t>
            </a:r>
            <a:endParaRPr dirty="0"/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GB" sz="2800" dirty="0"/>
              <a:t>It can simply be thought of as a storage box.</a:t>
            </a:r>
            <a:endParaRPr dirty="0"/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GB" sz="2800" dirty="0"/>
              <a:t>The box may be given a name, and it may hold various different things.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sz="1800" dirty="0"/>
          </a:p>
        </p:txBody>
      </p:sp>
      <p:sp>
        <p:nvSpPr>
          <p:cNvPr id="176" name="Google Shape;176;p24"/>
          <p:cNvSpPr txBox="1"/>
          <p:nvPr/>
        </p:nvSpPr>
        <p:spPr>
          <a:xfrm>
            <a:off x="1528776" y="5083263"/>
            <a:ext cx="243047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1" u="none" strike="noStrike" cap="none">
                <a:solidFill>
                  <a:srgbClr val="000000"/>
                </a:solidFill>
                <a:latin typeface="+mj-lt"/>
                <a:sym typeface="Arial"/>
              </a:rPr>
              <a:t>Variable called ‘ANSWER’</a:t>
            </a:r>
            <a:endParaRPr>
              <a:latin typeface="+mj-lt"/>
            </a:endParaRPr>
          </a:p>
        </p:txBody>
      </p:sp>
      <p:sp>
        <p:nvSpPr>
          <p:cNvPr id="177" name="Google Shape;177;p24"/>
          <p:cNvSpPr txBox="1"/>
          <p:nvPr/>
        </p:nvSpPr>
        <p:spPr>
          <a:xfrm>
            <a:off x="5344270" y="5029846"/>
            <a:ext cx="289534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1" u="none" strike="noStrike" cap="none">
                <a:solidFill>
                  <a:srgbClr val="000000"/>
                </a:solidFill>
                <a:latin typeface="+mj-lt"/>
                <a:sym typeface="Arial"/>
              </a:rPr>
              <a:t>Contents is anything we type in</a:t>
            </a:r>
            <a:endParaRPr>
              <a:latin typeface="+mj-lt"/>
            </a:endParaRPr>
          </a:p>
        </p:txBody>
      </p:sp>
      <p:pic>
        <p:nvPicPr>
          <p:cNvPr id="178" name="Google Shape;17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2281" y="4365324"/>
            <a:ext cx="2999492" cy="1329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 txBox="1">
            <a:spLocks noGrp="1"/>
          </p:cNvSpPr>
          <p:nvPr>
            <p:ph type="title"/>
          </p:nvPr>
        </p:nvSpPr>
        <p:spPr>
          <a:xfrm>
            <a:off x="467544" y="260648"/>
            <a:ext cx="8592168" cy="750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4000" dirty="0"/>
              <a:t>Storing Inputs in PYTHON</a:t>
            </a:r>
            <a:endParaRPr sz="4000" dirty="0"/>
          </a:p>
        </p:txBody>
      </p:sp>
      <p:sp>
        <p:nvSpPr>
          <p:cNvPr id="184" name="Google Shape;184;p25"/>
          <p:cNvSpPr txBox="1"/>
          <p:nvPr/>
        </p:nvSpPr>
        <p:spPr>
          <a:xfrm>
            <a:off x="1520174" y="1403648"/>
            <a:ext cx="643317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input(</a:t>
            </a:r>
            <a:r>
              <a:rPr lang="en-GB" sz="3600" b="1" i="0" u="none" strike="noStrike" cap="none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“</a:t>
            </a:r>
            <a:r>
              <a:rPr lang="en-GB" sz="36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what is your name?</a:t>
            </a:r>
            <a:r>
              <a:rPr lang="en-GB" sz="3600" b="1" i="0" u="none" strike="noStrike" cap="none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”</a:t>
            </a:r>
            <a:r>
              <a:rPr lang="en-GB" sz="36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)</a:t>
            </a:r>
            <a:endParaRPr sz="3600" b="1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5"/>
          <p:cNvSpPr txBox="1"/>
          <p:nvPr/>
        </p:nvSpPr>
        <p:spPr>
          <a:xfrm>
            <a:off x="488607" y="2206603"/>
            <a:ext cx="8531537" cy="118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Problem with the above is that whatever the user types in, it doesn’t actually go anywhere</a:t>
            </a:r>
            <a:endParaRPr sz="1100" dirty="0">
              <a:latin typeface="+mj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 dirty="0">
              <a:solidFill>
                <a:srgbClr val="000000"/>
              </a:solidFill>
              <a:latin typeface="+mj-lt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We need to STORE IT…</a:t>
            </a:r>
            <a:endParaRPr sz="20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5"/>
          <p:cNvSpPr txBox="1"/>
          <p:nvPr/>
        </p:nvSpPr>
        <p:spPr>
          <a:xfrm>
            <a:off x="577231" y="3429000"/>
            <a:ext cx="856676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answer</a:t>
            </a:r>
            <a:r>
              <a:rPr lang="en-GB" sz="36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= input(</a:t>
            </a:r>
            <a:r>
              <a:rPr lang="en-GB" sz="3600" b="1" i="0" u="none" strike="noStrike" cap="none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“</a:t>
            </a:r>
            <a:r>
              <a:rPr lang="en-GB" sz="36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what is your name?</a:t>
            </a:r>
            <a:r>
              <a:rPr lang="en-GB" sz="3600" b="1" i="0" u="none" strike="noStrike" cap="none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”</a:t>
            </a:r>
            <a:r>
              <a:rPr lang="en-GB" sz="3600" b="1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)</a:t>
            </a:r>
            <a:endParaRPr sz="3600" b="1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5"/>
          <p:cNvSpPr txBox="1"/>
          <p:nvPr/>
        </p:nvSpPr>
        <p:spPr>
          <a:xfrm>
            <a:off x="488607" y="5596764"/>
            <a:ext cx="853153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Now, whatever’s typed in is now stored in a variable called answer.</a:t>
            </a:r>
            <a:endParaRPr sz="1100" dirty="0">
              <a:latin typeface="+mj-lt"/>
            </a:endParaRPr>
          </a:p>
        </p:txBody>
      </p:sp>
      <p:sp>
        <p:nvSpPr>
          <p:cNvPr id="189" name="Google Shape;189;p25"/>
          <p:cNvSpPr txBox="1"/>
          <p:nvPr/>
        </p:nvSpPr>
        <p:spPr>
          <a:xfrm>
            <a:off x="3358817" y="4582477"/>
            <a:ext cx="4594528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What the user types in (e.g. their name)</a:t>
            </a:r>
            <a:endParaRPr sz="1400" b="0" i="0" u="none" strike="noStrike" cap="none" dirty="0">
              <a:solidFill>
                <a:srgbClr val="000000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grpSp>
        <p:nvGrpSpPr>
          <p:cNvPr id="190" name="Google Shape;190;p25"/>
          <p:cNvGrpSpPr/>
          <p:nvPr/>
        </p:nvGrpSpPr>
        <p:grpSpPr>
          <a:xfrm>
            <a:off x="1679232" y="4287950"/>
            <a:ext cx="1505504" cy="1096195"/>
            <a:chOff x="1679232" y="4287950"/>
            <a:chExt cx="1505504" cy="1096195"/>
          </a:xfrm>
        </p:grpSpPr>
        <p:pic>
          <p:nvPicPr>
            <p:cNvPr id="191" name="Google Shape;191;p2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679232" y="4287950"/>
              <a:ext cx="1505504" cy="10961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2" name="Google Shape;192;p25"/>
            <p:cNvSpPr txBox="1"/>
            <p:nvPr/>
          </p:nvSpPr>
          <p:spPr>
            <a:xfrm>
              <a:off x="1965162" y="4781885"/>
              <a:ext cx="1127232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400" b="0" i="0" u="none" strike="noStrike" cap="none" dirty="0">
                  <a:solidFill>
                    <a:srgbClr val="000000"/>
                  </a:solidFill>
                  <a:latin typeface="+mj-lt"/>
                  <a:ea typeface="Arial"/>
                  <a:cs typeface="Arial"/>
                  <a:sym typeface="Arial"/>
                </a:rPr>
                <a:t>ANSWER</a:t>
              </a:r>
              <a:endParaRPr dirty="0">
                <a:latin typeface="+mj-lt"/>
              </a:endParaRPr>
            </a:p>
          </p:txBody>
        </p:sp>
      </p:grpSp>
      <p:sp>
        <p:nvSpPr>
          <p:cNvPr id="188" name="Google Shape;188;p25"/>
          <p:cNvSpPr/>
          <p:nvPr/>
        </p:nvSpPr>
        <p:spPr>
          <a:xfrm flipH="1">
            <a:off x="2212079" y="4151908"/>
            <a:ext cx="1401831" cy="8531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9138" y="60000"/>
                </a:moveTo>
                <a:cubicBezTo>
                  <a:pt x="9138" y="42731"/>
                  <a:pt x="20315" y="26987"/>
                  <a:pt x="37900" y="19483"/>
                </a:cubicBezTo>
                <a:cubicBezTo>
                  <a:pt x="55485" y="11979"/>
                  <a:pt x="76374" y="14042"/>
                  <a:pt x="91656" y="24790"/>
                </a:cubicBezTo>
                <a:lnTo>
                  <a:pt x="99204" y="21048"/>
                </a:lnTo>
                <a:lnTo>
                  <a:pt x="101948" y="39207"/>
                </a:lnTo>
                <a:lnTo>
                  <a:pt x="77332" y="31890"/>
                </a:lnTo>
                <a:lnTo>
                  <a:pt x="84634" y="28271"/>
                </a:lnTo>
                <a:lnTo>
                  <a:pt x="84634" y="28271"/>
                </a:lnTo>
                <a:cubicBezTo>
                  <a:pt x="70368" y="21012"/>
                  <a:pt x="52358" y="20602"/>
                  <a:pt x="37610" y="27199"/>
                </a:cubicBezTo>
                <a:cubicBezTo>
                  <a:pt x="22863" y="33796"/>
                  <a:pt x="13708" y="46360"/>
                  <a:pt x="13708" y="60000"/>
                </a:cubicBez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6"/>
          <p:cNvSpPr txBox="1">
            <a:spLocks noGrp="1"/>
          </p:cNvSpPr>
          <p:nvPr>
            <p:ph type="title"/>
          </p:nvPr>
        </p:nvSpPr>
        <p:spPr>
          <a:xfrm>
            <a:off x="467544" y="260648"/>
            <a:ext cx="859216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Programming Inputs &amp; Storing Inputs in PYTHON</a:t>
            </a:r>
            <a:endParaRPr/>
          </a:p>
        </p:txBody>
      </p:sp>
      <p:sp>
        <p:nvSpPr>
          <p:cNvPr id="198" name="Google Shape;198;p26"/>
          <p:cNvSpPr txBox="1"/>
          <p:nvPr/>
        </p:nvSpPr>
        <p:spPr>
          <a:xfrm>
            <a:off x="502050" y="1541369"/>
            <a:ext cx="1148071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>
                <a:solidFill>
                  <a:srgbClr val="000000"/>
                </a:solidFill>
                <a:latin typeface="+mj-lt"/>
                <a:sym typeface="Arial"/>
              </a:rPr>
              <a:t>In python:</a:t>
            </a:r>
            <a:endParaRPr b="1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68C8EC-D0AB-4F93-A4DB-4E80D24B3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876" y="2943340"/>
            <a:ext cx="3284518" cy="1255845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1FA388-B198-4C5A-86A5-ACD17E6948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601" y="4584614"/>
            <a:ext cx="4191585" cy="762106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8A3703-7748-4B43-B3FE-CB6AEBB16E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6224" y="1849105"/>
            <a:ext cx="4201111" cy="724001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74C072-7C95-41BE-82A1-D22D43F498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2015" y="2526555"/>
            <a:ext cx="487722" cy="4633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04A356-3F73-4F25-9055-A1C3ABE625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1405" y="4090875"/>
            <a:ext cx="487722" cy="4633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49D9E87-DA7B-4EC1-8910-F49A0819BB29}"/>
              </a:ext>
            </a:extLst>
          </p:cNvPr>
          <p:cNvSpPr txBox="1"/>
          <p:nvPr/>
        </p:nvSpPr>
        <p:spPr>
          <a:xfrm>
            <a:off x="559152" y="4241843"/>
            <a:ext cx="40128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In Python, the ‘input’ statement would allow our program to ask the user to enter an input.</a:t>
            </a:r>
          </a:p>
          <a:p>
            <a:endParaRPr lang="en-GB" dirty="0">
              <a:latin typeface="+mj-lt"/>
            </a:endParaRPr>
          </a:p>
          <a:p>
            <a:r>
              <a:rPr lang="en-GB" dirty="0">
                <a:latin typeface="+mj-lt"/>
              </a:rPr>
              <a:t>The ‘answer’ variable would store the input.</a:t>
            </a:r>
          </a:p>
          <a:p>
            <a:endParaRPr lang="en-GB" dirty="0">
              <a:latin typeface="+mj-lt"/>
            </a:endParaRPr>
          </a:p>
          <a:p>
            <a:r>
              <a:rPr lang="en-GB" dirty="0">
                <a:latin typeface="+mj-lt"/>
              </a:rPr>
              <a:t>And we could use the answer variable with a ‘print’ statement to output the inputted value.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6A279E-554F-4E0B-AF1E-F9190CCCB221}"/>
              </a:ext>
            </a:extLst>
          </p:cNvPr>
          <p:cNvSpPr txBox="1"/>
          <p:nvPr/>
        </p:nvSpPr>
        <p:spPr>
          <a:xfrm>
            <a:off x="7704400" y="3994717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+mj-lt"/>
              </a:rPr>
              <a:t>Output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2757CD1F-86DC-48AF-A81C-F40D99D18E67}"/>
              </a:ext>
            </a:extLst>
          </p:cNvPr>
          <p:cNvSpPr/>
          <p:nvPr/>
        </p:nvSpPr>
        <p:spPr>
          <a:xfrm>
            <a:off x="7963269" y="4348140"/>
            <a:ext cx="284086" cy="133165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"/>
          <p:cNvSpPr txBox="1">
            <a:spLocks noGrp="1"/>
          </p:cNvSpPr>
          <p:nvPr>
            <p:ph type="title"/>
          </p:nvPr>
        </p:nvSpPr>
        <p:spPr>
          <a:xfrm>
            <a:off x="467544" y="260648"/>
            <a:ext cx="8592168" cy="73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 sz="3600" dirty="0"/>
              <a:t>Programming Inputs &amp; Storing Inputs</a:t>
            </a:r>
            <a:endParaRPr sz="3600" dirty="0"/>
          </a:p>
        </p:txBody>
      </p:sp>
      <p:sp>
        <p:nvSpPr>
          <p:cNvPr id="210" name="Google Shape;210;p27"/>
          <p:cNvSpPr txBox="1"/>
          <p:nvPr/>
        </p:nvSpPr>
        <p:spPr>
          <a:xfrm>
            <a:off x="560388" y="3749972"/>
            <a:ext cx="8499324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0" u="sng" strike="noStrike" cap="none" dirty="0">
                <a:solidFill>
                  <a:srgbClr val="000000"/>
                </a:solidFill>
                <a:latin typeface="+mj-lt"/>
                <a:sym typeface="Arial"/>
              </a:rPr>
              <a:t>Summary</a:t>
            </a:r>
            <a:endParaRPr dirty="0">
              <a:latin typeface="+mj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+mj-lt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+mj-lt"/>
                <a:sym typeface="Arial"/>
              </a:rPr>
              <a:t>Answer is the variable (storage box) where the user’s input will be stored</a:t>
            </a:r>
            <a:endParaRPr dirty="0">
              <a:latin typeface="+mj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+mj-lt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+mj-lt"/>
                <a:sym typeface="Arial"/>
              </a:rPr>
              <a:t>Input(“What is your name?”) displays the “what is your name?” message onto the screen and waits for the users input.</a:t>
            </a:r>
            <a:endParaRPr dirty="0">
              <a:latin typeface="+mj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+mj-lt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+mj-lt"/>
                <a:sym typeface="Arial"/>
              </a:rPr>
              <a:t>Once the user has typed in their name the input is stored in “Answer”</a:t>
            </a:r>
            <a:endParaRPr dirty="0">
              <a:latin typeface="+mj-l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+mj-lt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+mj-lt"/>
                <a:sym typeface="Arial"/>
              </a:rPr>
              <a:t>print(answer) simply displays the contents of variable “Answer” onto the screen</a:t>
            </a:r>
            <a:endParaRPr dirty="0"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5C3AF6-F58B-47C6-B760-8643DE11A1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421" y="1368677"/>
            <a:ext cx="4201111" cy="724001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B3DAF7-0CBE-48F3-8407-06E7D1EB95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8099" y="1916504"/>
            <a:ext cx="3284518" cy="1255845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717022-8470-43A4-9946-00EC3BDCD0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0377" y="1861010"/>
            <a:ext cx="487722" cy="4633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7AAE0D-E3AA-4A67-8E4F-D1AB9B22D5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3628" y="3137251"/>
            <a:ext cx="4191585" cy="762106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94D283A-E815-440E-8084-3FAE54E5FB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1913" y="2782746"/>
            <a:ext cx="487722" cy="463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title"/>
          </p:nvPr>
        </p:nvSpPr>
        <p:spPr>
          <a:xfrm>
            <a:off x="467544" y="260648"/>
            <a:ext cx="859216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What is this?</a:t>
            </a:r>
            <a:endParaRPr/>
          </a:p>
        </p:txBody>
      </p:sp>
      <p:pic>
        <p:nvPicPr>
          <p:cNvPr id="91" name="Google Shape;91;p13" descr="http://www.zwodnik.com/media/cache/65/1e/651e453c7e74b73d68c0173bd06b8772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 rot="-1058753">
            <a:off x="707262" y="1436470"/>
            <a:ext cx="1872208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 descr="PyScripter - Z:\PYTHON\Hello World.py"/>
          <p:cNvPicPr preferRelativeResize="0"/>
          <p:nvPr/>
        </p:nvPicPr>
        <p:blipFill rotWithShape="1">
          <a:blip r:embed="rId4">
            <a:alphaModFix/>
          </a:blip>
          <a:srcRect l="22296" t="35300" r="11215" b="27950"/>
          <a:stretch/>
        </p:blipFill>
        <p:spPr>
          <a:xfrm rot="568088">
            <a:off x="3156187" y="1857619"/>
            <a:ext cx="5716693" cy="238195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622685" y="4108758"/>
            <a:ext cx="5112568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 you notice?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questions do you have?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 you link it to anything you have done before in Computer Science lessons?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 you think it is? (hypothesis)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7410D03-90DC-4A4A-A7D0-F57B1948B9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0773"/>
          <a:stretch/>
        </p:blipFill>
        <p:spPr>
          <a:xfrm>
            <a:off x="5220072" y="1834898"/>
            <a:ext cx="3667637" cy="392373"/>
          </a:xfrm>
          <a:prstGeom prst="rect">
            <a:avLst/>
          </a:prstGeom>
        </p:spPr>
      </p:pic>
      <p:sp>
        <p:nvSpPr>
          <p:cNvPr id="215" name="Google Shape;215;p28"/>
          <p:cNvSpPr txBox="1">
            <a:spLocks noGrp="1"/>
          </p:cNvSpPr>
          <p:nvPr>
            <p:ph type="title"/>
          </p:nvPr>
        </p:nvSpPr>
        <p:spPr>
          <a:xfrm>
            <a:off x="467544" y="260648"/>
            <a:ext cx="859216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 sz="3600" dirty="0"/>
              <a:t>Can you tell me the following now?</a:t>
            </a:r>
            <a:endParaRPr sz="3600" dirty="0"/>
          </a:p>
        </p:txBody>
      </p:sp>
      <p:sp>
        <p:nvSpPr>
          <p:cNvPr id="216" name="Google Shape;216;p28"/>
          <p:cNvSpPr txBox="1">
            <a:spLocks noGrp="1"/>
          </p:cNvSpPr>
          <p:nvPr>
            <p:ph type="body" idx="1"/>
          </p:nvPr>
        </p:nvSpPr>
        <p:spPr>
          <a:xfrm>
            <a:off x="467544" y="1522778"/>
            <a:ext cx="4673461" cy="461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17647"/>
              <a:buFont typeface="Century Gothic"/>
              <a:buAutoNum type="arabicPeriod"/>
            </a:pPr>
            <a:r>
              <a:rPr lang="en-GB" sz="2400" dirty="0"/>
              <a:t>The python code needed to display a word on the screen?</a:t>
            </a:r>
          </a:p>
          <a:p>
            <a:pPr marL="514350" lvl="0" indent="-514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17647"/>
              <a:buFont typeface="Century Gothic"/>
              <a:buAutoNum type="arabicPeriod"/>
            </a:pPr>
            <a:endParaRPr lang="en-GB" sz="2400" dirty="0"/>
          </a:p>
          <a:p>
            <a:pPr marL="514350" lvl="0" indent="-514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17647"/>
              <a:buFont typeface="Century Gothic"/>
              <a:buAutoNum type="arabicPeriod"/>
            </a:pPr>
            <a:r>
              <a:rPr lang="en-GB" sz="2400" dirty="0"/>
              <a:t>The python code needed to ask the user for an input?</a:t>
            </a:r>
          </a:p>
          <a:p>
            <a:pPr marL="514350" lvl="0" indent="-514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17647"/>
              <a:buFont typeface="Century Gothic"/>
              <a:buAutoNum type="arabicPeriod"/>
            </a:pPr>
            <a:endParaRPr lang="en-GB" sz="2400" dirty="0"/>
          </a:p>
          <a:p>
            <a:pPr marL="514350" lvl="0" indent="-5143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17647"/>
              <a:buFont typeface="Century Gothic"/>
              <a:buAutoNum type="arabicPeriod"/>
            </a:pPr>
            <a:r>
              <a:rPr lang="en-GB" sz="2400" dirty="0"/>
              <a:t>The way python can store user inputs?</a:t>
            </a:r>
            <a:endParaRPr sz="2400" dirty="0"/>
          </a:p>
        </p:txBody>
      </p:sp>
      <p:sp>
        <p:nvSpPr>
          <p:cNvPr id="218" name="Google Shape;218;p28"/>
          <p:cNvSpPr/>
          <p:nvPr/>
        </p:nvSpPr>
        <p:spPr>
          <a:xfrm>
            <a:off x="5141005" y="1734585"/>
            <a:ext cx="1484672" cy="492686"/>
          </a:xfrm>
          <a:prstGeom prst="ellipse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8"/>
          <p:cNvSpPr/>
          <p:nvPr/>
        </p:nvSpPr>
        <p:spPr>
          <a:xfrm>
            <a:off x="5220072" y="5341941"/>
            <a:ext cx="1080120" cy="7200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CDE27F9-7FFC-4D3E-9D17-D80E917230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773" t="2154" r="30520" b="65818"/>
          <a:stretch/>
        </p:blipFill>
        <p:spPr>
          <a:xfrm>
            <a:off x="5824114" y="3604176"/>
            <a:ext cx="2653157" cy="294605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222" name="Google Shape;222;p28"/>
          <p:cNvSpPr/>
          <p:nvPr/>
        </p:nvSpPr>
        <p:spPr>
          <a:xfrm>
            <a:off x="5624249" y="3544083"/>
            <a:ext cx="861802" cy="414790"/>
          </a:xfrm>
          <a:prstGeom prst="ellipse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D068EC-2F7B-4DFE-9728-98378DEE41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94" t="2154" r="30520" b="65818"/>
          <a:stretch/>
        </p:blipFill>
        <p:spPr>
          <a:xfrm>
            <a:off x="5413677" y="5194638"/>
            <a:ext cx="3474032" cy="294605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5" name="Google Shape;222;p28">
            <a:extLst>
              <a:ext uri="{FF2B5EF4-FFF2-40B4-BE49-F238E27FC236}">
                <a16:creationId xmlns:a16="http://schemas.microsoft.com/office/drawing/2014/main" id="{ED4C56CC-D3C8-457C-8D23-E580EFC34C4F}"/>
              </a:ext>
            </a:extLst>
          </p:cNvPr>
          <p:cNvSpPr/>
          <p:nvPr/>
        </p:nvSpPr>
        <p:spPr>
          <a:xfrm>
            <a:off x="5329231" y="5128383"/>
            <a:ext cx="861802" cy="414790"/>
          </a:xfrm>
          <a:prstGeom prst="ellipse">
            <a:avLst/>
          </a:prstGeom>
          <a:noFill/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47;p21">
            <a:extLst>
              <a:ext uri="{FF2B5EF4-FFF2-40B4-BE49-F238E27FC236}">
                <a16:creationId xmlns:a16="http://schemas.microsoft.com/office/drawing/2014/main" id="{30B425F9-6B97-477C-989C-0521ABCF8BE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67602" y="2475842"/>
            <a:ext cx="336672" cy="334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47;p21">
            <a:extLst>
              <a:ext uri="{FF2B5EF4-FFF2-40B4-BE49-F238E27FC236}">
                <a16:creationId xmlns:a16="http://schemas.microsoft.com/office/drawing/2014/main" id="{A82CB1CB-00A3-465D-99D1-4A6C3045BD0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67602" y="4137337"/>
            <a:ext cx="336672" cy="334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47;p21">
            <a:extLst>
              <a:ext uri="{FF2B5EF4-FFF2-40B4-BE49-F238E27FC236}">
                <a16:creationId xmlns:a16="http://schemas.microsoft.com/office/drawing/2014/main" id="{1E0C817B-4BFA-4F6F-8B9D-A3FDE85EEA2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64219" y="5701981"/>
            <a:ext cx="336672" cy="334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9"/>
          <p:cNvSpPr txBox="1">
            <a:spLocks noGrp="1"/>
          </p:cNvSpPr>
          <p:nvPr>
            <p:ph type="title"/>
          </p:nvPr>
        </p:nvSpPr>
        <p:spPr>
          <a:xfrm>
            <a:off x="467544" y="260648"/>
            <a:ext cx="8592168" cy="748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sz="2800" dirty="0"/>
              <a:t>What is the Major Difference between a print and an input statement?</a:t>
            </a:r>
            <a:endParaRPr sz="2800" dirty="0"/>
          </a:p>
        </p:txBody>
      </p:sp>
      <p:sp>
        <p:nvSpPr>
          <p:cNvPr id="232" name="Google Shape;232;p29"/>
          <p:cNvSpPr txBox="1"/>
          <p:nvPr/>
        </p:nvSpPr>
        <p:spPr>
          <a:xfrm>
            <a:off x="5279984" y="1469729"/>
            <a:ext cx="3425095" cy="95406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i="0" u="none" strike="noStrike" cap="none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PRINT</a:t>
            </a:r>
            <a:r>
              <a:rPr lang="en-GB" sz="2800" b="1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Just displays a message!</a:t>
            </a:r>
            <a:endParaRPr sz="2800" b="1" i="0" u="none" strike="noStrike" cap="none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9"/>
          <p:cNvSpPr txBox="1"/>
          <p:nvPr/>
        </p:nvSpPr>
        <p:spPr>
          <a:xfrm>
            <a:off x="5356840" y="2994503"/>
            <a:ext cx="3558917" cy="138499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i="0" u="none" strike="noStrike" cap="none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INPUT</a:t>
            </a:r>
            <a:r>
              <a:rPr lang="en-GB" sz="2800" b="1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 Displays a message and waits for a user input!</a:t>
            </a:r>
            <a:endParaRPr sz="2800" b="1" i="0" u="none" strike="noStrike" cap="none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9"/>
          <p:cNvSpPr txBox="1"/>
          <p:nvPr/>
        </p:nvSpPr>
        <p:spPr>
          <a:xfrm>
            <a:off x="5613121" y="4810429"/>
            <a:ext cx="3046358" cy="73862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00B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>
                <a:solidFill>
                  <a:schemeClr val="dk1"/>
                </a:solidFill>
                <a:latin typeface="+mj-lt"/>
                <a:ea typeface="Arial"/>
                <a:cs typeface="Arial"/>
                <a:sym typeface="Arial"/>
              </a:rPr>
              <a:t>So, it needs to be assigned to a variable if we want to store what the user types in… </a:t>
            </a:r>
            <a:endParaRPr sz="1400" b="1" i="0" u="none" strike="noStrike" cap="none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9"/>
          <p:cNvSpPr/>
          <p:nvPr/>
        </p:nvSpPr>
        <p:spPr>
          <a:xfrm>
            <a:off x="6946506" y="4441913"/>
            <a:ext cx="379587" cy="306101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425A32-C700-4456-9A46-C29E663149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0773"/>
          <a:stretch/>
        </p:blipFill>
        <p:spPr>
          <a:xfrm>
            <a:off x="1206204" y="1789975"/>
            <a:ext cx="3667637" cy="3923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AA50785-934C-405E-9273-61142FE6E6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773" t="2154" r="30520" b="65818"/>
          <a:stretch/>
        </p:blipFill>
        <p:spPr>
          <a:xfrm>
            <a:off x="1779144" y="3675423"/>
            <a:ext cx="2653157" cy="294605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476E9F-1A8F-42D0-8C41-DAA1A65783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931" y="4810429"/>
            <a:ext cx="4191585" cy="762106"/>
          </a:xfrm>
          <a:prstGeom prst="rect">
            <a:avLst/>
          </a:prstGeom>
          <a:ln>
            <a:solidFill>
              <a:srgbClr val="00B050"/>
            </a:solidFill>
          </a:ln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54B599B-171C-40D4-A115-50E6FBE08B3D}"/>
              </a:ext>
            </a:extLst>
          </p:cNvPr>
          <p:cNvCxnSpPr/>
          <p:nvPr/>
        </p:nvCxnSpPr>
        <p:spPr>
          <a:xfrm>
            <a:off x="855407" y="2725445"/>
            <a:ext cx="803686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4A3F2-66FD-41AB-9C80-9F7D2D264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60648"/>
            <a:ext cx="8592168" cy="884571"/>
          </a:xfrm>
        </p:spPr>
        <p:txBody>
          <a:bodyPr/>
          <a:lstStyle/>
          <a:p>
            <a:r>
              <a:rPr lang="en-GB" dirty="0"/>
              <a:t>Lesson Activity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FC6AEF-29C5-4089-940A-C313D9AA8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20427"/>
            <a:ext cx="8602512" cy="4789830"/>
          </a:xfrm>
        </p:spPr>
        <p:txBody>
          <a:bodyPr/>
          <a:lstStyle/>
          <a:p>
            <a:r>
              <a:rPr lang="en-GB" sz="2400" dirty="0"/>
              <a:t>Read the information in the lesson’s workbook</a:t>
            </a:r>
          </a:p>
          <a:p>
            <a:endParaRPr lang="en-GB" sz="2400" dirty="0"/>
          </a:p>
          <a:p>
            <a:r>
              <a:rPr lang="en-GB" sz="2400" dirty="0"/>
              <a:t>Complete the PRIMM tasks provided.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8B896F-175E-4048-AF80-DD3E7BF64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39564">
            <a:off x="6123373" y="3497802"/>
            <a:ext cx="2014186" cy="201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17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title"/>
          </p:nvPr>
        </p:nvSpPr>
        <p:spPr>
          <a:xfrm>
            <a:off x="467544" y="260648"/>
            <a:ext cx="8592168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Lesson Objectives</a:t>
            </a:r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body" idx="1"/>
          </p:nvPr>
        </p:nvSpPr>
        <p:spPr>
          <a:xfrm>
            <a:off x="457200" y="1268760"/>
            <a:ext cx="8602512" cy="316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42857"/>
              <a:buNone/>
            </a:pPr>
            <a:r>
              <a:rPr lang="en-GB" b="1"/>
              <a:t>Lesson Objectives</a:t>
            </a:r>
            <a:endParaRPr/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42857"/>
              <a:buChar char="•"/>
            </a:pPr>
            <a:r>
              <a:rPr lang="en-GB"/>
              <a:t>Understand what Python  is</a:t>
            </a:r>
            <a:endParaRPr/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42857"/>
              <a:buChar char="•"/>
            </a:pPr>
            <a:r>
              <a:rPr lang="en-GB"/>
              <a:t>Understand how to program outputs in python,</a:t>
            </a:r>
            <a:endParaRPr/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42857"/>
              <a:buChar char="•"/>
            </a:pPr>
            <a:r>
              <a:rPr lang="en-GB"/>
              <a:t>Understand how to program inputs in python,</a:t>
            </a:r>
            <a:endParaRPr/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42857"/>
              <a:buChar char="•"/>
            </a:pPr>
            <a:r>
              <a:rPr lang="en-GB"/>
              <a:t>Understand the need to store inputs in python,</a:t>
            </a:r>
            <a:endParaRPr/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42857"/>
              <a:buChar char="•"/>
            </a:pPr>
            <a:r>
              <a:rPr lang="en-GB"/>
              <a:t>Understand how to store inputs into variables in python,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42857"/>
              <a:buNone/>
            </a:pPr>
            <a:r>
              <a:rPr lang="en-GB" b="1"/>
              <a:t>Lesson Outcomes</a:t>
            </a:r>
            <a:endParaRPr/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42857"/>
              <a:buChar char="•"/>
            </a:pPr>
            <a:r>
              <a:rPr lang="en-GB"/>
              <a:t>Carrying out a number of programming tasks.</a:t>
            </a:r>
            <a:endParaRPr/>
          </a:p>
        </p:txBody>
      </p:sp>
      <p:graphicFrame>
        <p:nvGraphicFramePr>
          <p:cNvPr id="100" name="Google Shape;100;p14"/>
          <p:cNvGraphicFramePr/>
          <p:nvPr/>
        </p:nvGraphicFramePr>
        <p:xfrm>
          <a:off x="539552" y="4653136"/>
          <a:ext cx="8352925" cy="1447840"/>
        </p:xfrm>
        <a:graphic>
          <a:graphicData uri="http://schemas.openxmlformats.org/drawingml/2006/table">
            <a:tbl>
              <a:tblPr firstRow="1" bandRow="1">
                <a:noFill/>
                <a:tableStyleId>{58ABF166-59B4-4D9C-968A-552E15B0F831}</a:tableStyleId>
              </a:tblPr>
              <a:tblGrid>
                <a:gridCol w="1656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strike="noStrike" cap="none"/>
                        <a:t>Literacy – Key Words</a:t>
                      </a:r>
                      <a:endParaRPr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strike="noStrike" cap="none"/>
                        <a:t>Input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strike="noStrike" cap="none" dirty="0"/>
                        <a:t>Values which get sent from the user into the computer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strike="noStrike" cap="none"/>
                        <a:t>Variable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strike="noStrike" cap="none"/>
                        <a:t>The place where inputs get stored by the program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strike="noStrike" cap="none"/>
                        <a:t>Output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u="none" strike="noStrike" cap="none" dirty="0"/>
                        <a:t>The values which get sent from the computer to the user</a:t>
                      </a:r>
                      <a:endParaRPr sz="16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What is Python?</a:t>
            </a:r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1"/>
          </p:nvPr>
        </p:nvSpPr>
        <p:spPr>
          <a:xfrm>
            <a:off x="457200" y="1124744"/>
            <a:ext cx="8229600" cy="5151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8108"/>
              <a:buChar char="•"/>
            </a:pPr>
            <a:r>
              <a:rPr lang="en-GB" sz="2800" dirty="0"/>
              <a:t>Python is a very powerful programming language used by many huge and important companies.</a:t>
            </a:r>
            <a:endParaRPr sz="2800" dirty="0"/>
          </a:p>
          <a:p>
            <a:pPr marL="91440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08108"/>
              <a:buChar char="–"/>
            </a:pPr>
            <a:r>
              <a:rPr lang="en-GB" sz="2400" dirty="0"/>
              <a:t>Google uses python for parts of some its apps and also python is used for some of the internal scripts for its search engine</a:t>
            </a:r>
            <a:endParaRPr sz="2400" dirty="0"/>
          </a:p>
          <a:p>
            <a:pPr marL="91440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08108"/>
              <a:buChar char="–"/>
            </a:pPr>
            <a:r>
              <a:rPr lang="en-GB" sz="2400" dirty="0"/>
              <a:t>NASA has used Python in a number of its application systems</a:t>
            </a:r>
            <a:endParaRPr sz="2400" dirty="0"/>
          </a:p>
          <a:p>
            <a:pPr marL="91440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08108"/>
              <a:buChar char="–"/>
            </a:pPr>
            <a:r>
              <a:rPr lang="en-GB" sz="2400" dirty="0"/>
              <a:t>Yahoo! Groups uses Python when it comes to maintaining its discussion groups</a:t>
            </a:r>
            <a:endParaRPr sz="2400" dirty="0"/>
          </a:p>
          <a:p>
            <a:pPr marL="91440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08108"/>
              <a:buChar char="–"/>
            </a:pPr>
            <a:r>
              <a:rPr lang="en-GB" sz="2400" dirty="0"/>
              <a:t>YouTube uses Python for some of its features too!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467544" y="260648"/>
            <a:ext cx="859216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 dirty="0"/>
              <a:t>Learning to program like the professionals!</a:t>
            </a:r>
            <a:endParaRPr dirty="0"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457200" y="1844824"/>
            <a:ext cx="8602512" cy="461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en-GB" dirty="0"/>
              <a:t>Programming in Python is just like programming in Scratch…</a:t>
            </a:r>
            <a:endParaRPr dirty="0"/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GB" dirty="0"/>
              <a:t>    </a:t>
            </a:r>
            <a:endParaRPr dirty="0"/>
          </a:p>
          <a:p>
            <a:pPr marL="45720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GB" dirty="0"/>
              <a:t>	...its just that you have to write the code yourself instead of using the coloured ‘building blocks’.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>
            <a:spLocks noGrp="1"/>
          </p:cNvSpPr>
          <p:nvPr>
            <p:ph type="title"/>
          </p:nvPr>
        </p:nvSpPr>
        <p:spPr>
          <a:xfrm>
            <a:off x="467544" y="260648"/>
            <a:ext cx="859216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Hands up if you can tell me the following…</a:t>
            </a:r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body" idx="1"/>
          </p:nvPr>
        </p:nvSpPr>
        <p:spPr>
          <a:xfrm>
            <a:off x="485524" y="2420888"/>
            <a:ext cx="8602512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GB" dirty="0">
                <a:solidFill>
                  <a:srgbClr val="FF0000"/>
                </a:solidFill>
              </a:rPr>
              <a:t>“The Scratch Block needed to display some words on the screen”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>
            <a:spLocks noGrp="1"/>
          </p:cNvSpPr>
          <p:nvPr>
            <p:ph type="title"/>
          </p:nvPr>
        </p:nvSpPr>
        <p:spPr>
          <a:xfrm>
            <a:off x="467544" y="260648"/>
            <a:ext cx="859216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 dirty="0"/>
              <a:t>Programming Outputs</a:t>
            </a:r>
            <a:endParaRPr dirty="0"/>
          </a:p>
        </p:txBody>
      </p:sp>
      <p:sp>
        <p:nvSpPr>
          <p:cNvPr id="125" name="Google Shape;125;p18"/>
          <p:cNvSpPr txBox="1"/>
          <p:nvPr/>
        </p:nvSpPr>
        <p:spPr>
          <a:xfrm>
            <a:off x="467544" y="1568088"/>
            <a:ext cx="1144801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>
                <a:solidFill>
                  <a:srgbClr val="000000"/>
                </a:solidFill>
                <a:latin typeface="Century Gothic" panose="020B0502020202020204" pitchFamily="34" charset="0"/>
                <a:sym typeface="Arial"/>
              </a:rPr>
              <a:t>In scratch:</a:t>
            </a:r>
            <a:endParaRPr b="1" dirty="0"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9B4430-17D2-4E2F-A5BD-EC2BAF885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809" y="2589476"/>
            <a:ext cx="3667637" cy="160995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4E56D6-337F-4680-803D-E387E0E561D8}"/>
              </a:ext>
            </a:extLst>
          </p:cNvPr>
          <p:cNvSpPr txBox="1"/>
          <p:nvPr/>
        </p:nvSpPr>
        <p:spPr>
          <a:xfrm>
            <a:off x="1791608" y="4705165"/>
            <a:ext cx="5944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In Scratch, the ‘Say’ block would allow us to get our sprite to output a message onto the screen.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71ED35-A1F8-43A5-854D-FBA4947ECCC2}"/>
              </a:ext>
            </a:extLst>
          </p:cNvPr>
          <p:cNvSpPr/>
          <p:nvPr/>
        </p:nvSpPr>
        <p:spPr>
          <a:xfrm>
            <a:off x="3932808" y="3986074"/>
            <a:ext cx="250628" cy="719091"/>
          </a:xfrm>
          <a:custGeom>
            <a:avLst/>
            <a:gdLst>
              <a:gd name="connsiteX0" fmla="*/ 328473 w 605735"/>
              <a:gd name="connsiteY0" fmla="*/ 1429305 h 1429305"/>
              <a:gd name="connsiteX1" fmla="*/ 594804 w 605735"/>
              <a:gd name="connsiteY1" fmla="*/ 754602 h 1429305"/>
              <a:gd name="connsiteX2" fmla="*/ 0 w 605735"/>
              <a:gd name="connsiteY2" fmla="*/ 0 h 1429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5735" h="1429305">
                <a:moveTo>
                  <a:pt x="328473" y="1429305"/>
                </a:moveTo>
                <a:cubicBezTo>
                  <a:pt x="489011" y="1211062"/>
                  <a:pt x="649549" y="992819"/>
                  <a:pt x="594804" y="754602"/>
                </a:cubicBezTo>
                <a:cubicBezTo>
                  <a:pt x="540059" y="516385"/>
                  <a:pt x="270029" y="258192"/>
                  <a:pt x="0" y="0"/>
                </a:cubicBezTo>
              </a:path>
            </a:pathLst>
          </a:cu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5931E3-D445-47D0-A354-445E5CFE808B}"/>
              </a:ext>
            </a:extLst>
          </p:cNvPr>
          <p:cNvSpPr txBox="1"/>
          <p:nvPr/>
        </p:nvSpPr>
        <p:spPr>
          <a:xfrm>
            <a:off x="5538249" y="1954771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+mj-lt"/>
              </a:rPr>
              <a:t>Output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15BA5976-0956-412B-A6AA-CE5F37A7BA0D}"/>
              </a:ext>
            </a:extLst>
          </p:cNvPr>
          <p:cNvSpPr/>
          <p:nvPr/>
        </p:nvSpPr>
        <p:spPr>
          <a:xfrm>
            <a:off x="5797118" y="2308194"/>
            <a:ext cx="284086" cy="133165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467544" y="260648"/>
            <a:ext cx="859216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/>
              <a:t>Hands up if you can tell me the following…</a:t>
            </a: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485524" y="2420888"/>
            <a:ext cx="8602512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GB" dirty="0">
                <a:solidFill>
                  <a:srgbClr val="FF0000"/>
                </a:solidFill>
              </a:rPr>
              <a:t>“The Python Code needed to display some words on the screen”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>
            <a:spLocks noGrp="1"/>
          </p:cNvSpPr>
          <p:nvPr>
            <p:ph type="title"/>
          </p:nvPr>
        </p:nvSpPr>
        <p:spPr>
          <a:xfrm>
            <a:off x="467544" y="260648"/>
            <a:ext cx="859216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…in Python we use </a:t>
            </a:r>
            <a:r>
              <a:rPr lang="en-GB" b="1">
                <a:solidFill>
                  <a:srgbClr val="FF0000"/>
                </a:solidFill>
              </a:rPr>
              <a:t>print()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37" name="Google Shape;137;p20"/>
          <p:cNvSpPr txBox="1"/>
          <p:nvPr/>
        </p:nvSpPr>
        <p:spPr>
          <a:xfrm>
            <a:off x="755576" y="1729343"/>
            <a:ext cx="1148071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 dirty="0">
                <a:solidFill>
                  <a:srgbClr val="000000"/>
                </a:solidFill>
                <a:latin typeface="Century Gothic" panose="020B0502020202020204" pitchFamily="34" charset="0"/>
                <a:sym typeface="Arial"/>
              </a:rPr>
              <a:t>In python:</a:t>
            </a:r>
            <a:endParaRPr b="1" dirty="0"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2B0F15-CAED-4686-B0E6-51514CB22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181" y="2547127"/>
            <a:ext cx="3667637" cy="10002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61677A-3972-45FA-A1FC-33736B1A49A5}"/>
              </a:ext>
            </a:extLst>
          </p:cNvPr>
          <p:cNvSpPr txBox="1"/>
          <p:nvPr/>
        </p:nvSpPr>
        <p:spPr>
          <a:xfrm>
            <a:off x="1655245" y="4252404"/>
            <a:ext cx="62167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+mj-lt"/>
              </a:rPr>
              <a:t>The print() statement will output the contents of its brackets.</a:t>
            </a:r>
          </a:p>
          <a:p>
            <a:endParaRPr lang="en-GB" dirty="0">
              <a:latin typeface="+mj-lt"/>
            </a:endParaRPr>
          </a:p>
          <a:p>
            <a:r>
              <a:rPr lang="en-GB" dirty="0">
                <a:latin typeface="+mj-lt"/>
              </a:rPr>
              <a:t>If we wish it to print some text, the text must be surrounded by quotes!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6EAD40D-8FBA-4BD3-A498-FCE988B00C08}"/>
              </a:ext>
            </a:extLst>
          </p:cNvPr>
          <p:cNvSpPr/>
          <p:nvPr/>
        </p:nvSpPr>
        <p:spPr>
          <a:xfrm>
            <a:off x="3773010" y="2814221"/>
            <a:ext cx="605735" cy="1429305"/>
          </a:xfrm>
          <a:custGeom>
            <a:avLst/>
            <a:gdLst>
              <a:gd name="connsiteX0" fmla="*/ 328473 w 605735"/>
              <a:gd name="connsiteY0" fmla="*/ 1429305 h 1429305"/>
              <a:gd name="connsiteX1" fmla="*/ 594804 w 605735"/>
              <a:gd name="connsiteY1" fmla="*/ 754602 h 1429305"/>
              <a:gd name="connsiteX2" fmla="*/ 0 w 605735"/>
              <a:gd name="connsiteY2" fmla="*/ 0 h 1429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5735" h="1429305">
                <a:moveTo>
                  <a:pt x="328473" y="1429305"/>
                </a:moveTo>
                <a:cubicBezTo>
                  <a:pt x="489011" y="1211062"/>
                  <a:pt x="649549" y="992819"/>
                  <a:pt x="594804" y="754602"/>
                </a:cubicBezTo>
                <a:cubicBezTo>
                  <a:pt x="540059" y="516385"/>
                  <a:pt x="270029" y="258192"/>
                  <a:pt x="0" y="0"/>
                </a:cubicBezTo>
              </a:path>
            </a:pathLst>
          </a:cu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353858-3DA4-43B8-8792-F0EE2986CAA7}"/>
              </a:ext>
            </a:extLst>
          </p:cNvPr>
          <p:cNvSpPr txBox="1"/>
          <p:nvPr/>
        </p:nvSpPr>
        <p:spPr>
          <a:xfrm>
            <a:off x="5538249" y="1954771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+mj-lt"/>
              </a:rPr>
              <a:t>Output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855A98DC-53EA-42AC-A4C4-330F26EEF1F3}"/>
              </a:ext>
            </a:extLst>
          </p:cNvPr>
          <p:cNvSpPr/>
          <p:nvPr/>
        </p:nvSpPr>
        <p:spPr>
          <a:xfrm>
            <a:off x="5797118" y="2308194"/>
            <a:ext cx="284086" cy="133165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1011</Words>
  <Application>Microsoft Office PowerPoint</Application>
  <PresentationFormat>On-screen Show (4:3)</PresentationFormat>
  <Paragraphs>130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Century Gothic</vt:lpstr>
      <vt:lpstr>Office Theme</vt:lpstr>
      <vt:lpstr>PowerPoint Presentation</vt:lpstr>
      <vt:lpstr>What is this?</vt:lpstr>
      <vt:lpstr>Lesson Objectives</vt:lpstr>
      <vt:lpstr>What is Python?</vt:lpstr>
      <vt:lpstr>Learning to program like the professionals!</vt:lpstr>
      <vt:lpstr>Hands up if you can tell me the following…</vt:lpstr>
      <vt:lpstr>Programming Outputs</vt:lpstr>
      <vt:lpstr>Hands up if you can tell me the following…</vt:lpstr>
      <vt:lpstr>…in Python we use print()</vt:lpstr>
      <vt:lpstr>Lets Practice</vt:lpstr>
      <vt:lpstr>Lets Practice</vt:lpstr>
      <vt:lpstr>Quick Class Task</vt:lpstr>
      <vt:lpstr>Can you tell me the following…</vt:lpstr>
      <vt:lpstr>Programming Inputs &amp; Storing Inputs in SCRATCH</vt:lpstr>
      <vt:lpstr>PowerPoint Presentation</vt:lpstr>
      <vt:lpstr>How does a computer store inputs?</vt:lpstr>
      <vt:lpstr>Storing Inputs in PYTHON</vt:lpstr>
      <vt:lpstr>Programming Inputs &amp; Storing Inputs in PYTHON</vt:lpstr>
      <vt:lpstr>Programming Inputs &amp; Storing Inputs</vt:lpstr>
      <vt:lpstr>Can you tell me the following now?</vt:lpstr>
      <vt:lpstr>What is the Major Difference between a print and an input statement?</vt:lpstr>
      <vt:lpstr>Lesson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Sam Wickins</cp:lastModifiedBy>
  <cp:revision>13</cp:revision>
  <dcterms:modified xsi:type="dcterms:W3CDTF">2022-09-09T08:49:31Z</dcterms:modified>
</cp:coreProperties>
</file>